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6" r:id="rId2"/>
    <p:sldId id="256" r:id="rId3"/>
    <p:sldId id="287" r:id="rId4"/>
    <p:sldId id="294" r:id="rId5"/>
    <p:sldId id="290" r:id="rId6"/>
    <p:sldId id="291" r:id="rId7"/>
    <p:sldId id="292" r:id="rId8"/>
    <p:sldId id="288" r:id="rId9"/>
    <p:sldId id="258" r:id="rId10"/>
    <p:sldId id="289" r:id="rId11"/>
    <p:sldId id="261" r:id="rId12"/>
    <p:sldId id="262" r:id="rId13"/>
    <p:sldId id="263" r:id="rId14"/>
    <p:sldId id="264" r:id="rId15"/>
    <p:sldId id="257" r:id="rId16"/>
    <p:sldId id="265" r:id="rId17"/>
    <p:sldId id="267" r:id="rId18"/>
    <p:sldId id="266" r:id="rId19"/>
    <p:sldId id="268" r:id="rId20"/>
    <p:sldId id="269" r:id="rId21"/>
    <p:sldId id="274" r:id="rId22"/>
    <p:sldId id="273" r:id="rId23"/>
    <p:sldId id="271" r:id="rId24"/>
    <p:sldId id="275" r:id="rId25"/>
    <p:sldId id="276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3336E-882A-4470-A43B-4A95CAD75D2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821E4-6606-4B83-9B69-B8AC9C731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47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D24F9F3-67DF-4B99-9C45-58279314C21C}" type="datetime8">
              <a:rPr lang="fa-IR" smtClean="0"/>
              <a:pPr>
                <a:defRPr/>
              </a:pPr>
              <a:t>18/سپتامبر/5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مژده کيانی - مرداد ماه 1385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A5933-CB94-4E82-A47D-92C4CF50C85D}" type="slidenum">
              <a:rPr lang="fa-IR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32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897CD-0F6F-42A9-9427-D97727A97D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52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897CD-0F6F-42A9-9427-D97727A97DA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93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3E914AC-7CD9-42BF-8A49-B51F9865E581}" type="datetime1">
              <a:rPr lang="en-US" smtClean="0">
                <a:solidFill>
                  <a:srgbClr val="575F6D"/>
                </a:solidFill>
              </a:rPr>
              <a:pPr/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114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C655-2273-4520-85D3-0F90B4036DA1}" type="datetime1">
              <a:rPr lang="en-US" smtClean="0">
                <a:solidFill>
                  <a:srgbClr val="575F6D"/>
                </a:solidFill>
              </a:rPr>
              <a:pPr/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54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CA4E-55B4-492E-98F1-20FD0E62762A}" type="datetime1">
              <a:rPr lang="en-US" smtClean="0">
                <a:solidFill>
                  <a:srgbClr val="575F6D"/>
                </a:solidFill>
              </a:rPr>
              <a:pPr/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998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8233-460B-425B-A95B-D4BEBAD936FB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2750-40BF-449C-AC17-D3F11E4A7D2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610590"/>
      </p:ext>
    </p:extLst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A5C50-6774-4BC0-B281-FACDBC38BC3E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6A8C-1DE5-4695-8411-EB79E640408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298091"/>
      </p:ext>
    </p:extLst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>
  <p:cSld name="Title, Clip Art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half" idx="2"/>
          </p:nvPr>
        </p:nvSpPr>
        <p:spPr>
          <a:xfrm>
            <a:off x="6197600" y="1600201"/>
            <a:ext cx="53848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C1A1A-2504-44B7-995B-EFD26831A6F1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8EF6-BBD3-41D2-8A87-7E43852AE3F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041476"/>
      </p:ext>
    </p:extLst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A545-18DF-49CA-A387-AE0AEBA620CD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50AE-1984-4A79-A2B7-2BAD4234068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77458"/>
      </p:ext>
    </p:extLst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F8D-A5BA-4079-94DA-CDAA1B6A147B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A67D3-AF5E-4A78-ACCE-0DF74C1C1D4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714284"/>
      </p:ext>
    </p:extLst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3147F-6F49-43EB-9AE9-1D718E717762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B8EC-F2C7-4AD3-BF1E-B22F598C6FF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9371623"/>
      </p:ext>
    </p:extLst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BCE0E-9966-4B68-843F-0D060FC4B3A6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1512-63FE-48ED-A8BA-CF961CBA1BB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667809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EF696B-B732-4480-A946-4C8A9F2ABA52}" type="datetime1">
              <a:rPr lang="en-US" smtClean="0">
                <a:solidFill>
                  <a:srgbClr val="575F6D"/>
                </a:solidFill>
              </a:rPr>
              <a:pPr/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97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7B073BB0-50A4-4C96-9288-63BF8CB3A5E3}" type="datetime1">
              <a:rPr lang="en-US" smtClean="0">
                <a:solidFill>
                  <a:srgbClr val="FFF39D"/>
                </a:solidFill>
              </a:rPr>
              <a:pPr/>
              <a:t>9/5/2018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r>
              <a:rPr lang="en-US" smtClean="0">
                <a:solidFill>
                  <a:srgbClr val="FFF39D"/>
                </a:solidFill>
              </a:rPr>
              <a:t>fatemehbehtaj@yahoo.com</a:t>
            </a:r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330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7B7A-9E47-4277-887E-4622EDDADE8E}" type="datetime1">
              <a:rPr lang="en-US" smtClean="0">
                <a:solidFill>
                  <a:srgbClr val="575F6D"/>
                </a:solidFill>
              </a:rPr>
              <a:pPr/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1768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F5C-4BF6-4C66-B6F8-0F7789B42395}" type="datetime1">
              <a:rPr lang="en-US" smtClean="0">
                <a:solidFill>
                  <a:srgbClr val="575F6D"/>
                </a:solidFill>
              </a:rPr>
              <a:pPr/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8996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F07DFF-BA2E-4334-BBE4-3529493F8435}" type="datetime1">
              <a:rPr lang="en-US" smtClean="0">
                <a:solidFill>
                  <a:srgbClr val="575F6D"/>
                </a:solidFill>
              </a:rPr>
              <a:pPr/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73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9DB7-FC95-4E61-938B-F72817100B25}" type="datetime1">
              <a:rPr lang="en-US" smtClean="0">
                <a:solidFill>
                  <a:srgbClr val="575F6D"/>
                </a:solidFill>
              </a:rPr>
              <a:pPr/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4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0683AF-C399-49B3-8799-FE41F31847AC}" type="datetime1">
              <a:rPr lang="en-US" smtClean="0">
                <a:solidFill>
                  <a:srgbClr val="575F6D"/>
                </a:solidFill>
              </a:rPr>
              <a:pPr/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805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EAD4FE-7B3F-4E54-B097-B7ACC07C66F2}" type="datetime1">
              <a:rPr lang="en-US" smtClean="0">
                <a:solidFill>
                  <a:srgbClr val="575F6D"/>
                </a:solidFill>
              </a:rPr>
              <a:pPr/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96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212C5E-35D6-4854-A454-D6B37834FE61}" type="datetime1">
              <a:rPr lang="en-US" smtClean="0">
                <a:solidFill>
                  <a:srgbClr val="575F6D"/>
                </a:solidFill>
              </a:rPr>
              <a:pPr/>
              <a:t>9/5/2018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575F6D"/>
                </a:solidFill>
              </a:rPr>
              <a:t>fatemehbehtaj@yahoo.com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66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ss-tutorials.com/spss-what-is-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01.ibm.com/support/docview.wss?uid=swg215090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2133600"/>
            <a:ext cx="6629400" cy="1970562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fa-IR" sz="6600" dirty="0">
                <a:cs typeface="B Titr" pitchFamily="2" charset="-78"/>
              </a:rPr>
              <a:t>بسم الله الرحمن الرحيم </a:t>
            </a:r>
            <a:endParaRPr lang="en-US" sz="6600" dirty="0">
              <a:cs typeface="B Titr" pitchFamily="2" charset="-78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905001"/>
            <a:ext cx="6400800" cy="2592387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</a:pPr>
            <a:r>
              <a:rPr lang="fa-IR" sz="1600" dirty="0">
                <a:cs typeface="B Titr" pitchFamily="2" charset="-78"/>
              </a:rPr>
              <a:t> 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3F7F-428C-4ACD-A1A5-6E1AD609EE7D}" type="slidenum">
              <a:rPr lang="fa-IR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241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449" y="590701"/>
            <a:ext cx="8441698" cy="5279256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677174" y="1911373"/>
            <a:ext cx="1828800" cy="685800"/>
          </a:xfrm>
          <a:prstGeom prst="wedgeRoundRectCallout">
            <a:avLst>
              <a:gd name="adj1" fmla="val -62613"/>
              <a:gd name="adj2" fmla="val -11812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B Nazanin" pitchFamily="2" charset="-78"/>
              </a:rPr>
              <a:t>دابل كليك كرده داده را وارد كنيد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Nazanin" pitchFamily="2" charset="-78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4467874" y="1600200"/>
            <a:ext cx="4114800" cy="838200"/>
          </a:xfrm>
          <a:prstGeom prst="wedgeEllipseCallout">
            <a:avLst>
              <a:gd name="adj1" fmla="val -66711"/>
              <a:gd name="adj2" fmla="val -1049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نوار ابزار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7130288" y="1219200"/>
            <a:ext cx="4114800" cy="762000"/>
          </a:xfrm>
          <a:prstGeom prst="wedgeEllipseCallout">
            <a:avLst>
              <a:gd name="adj1" fmla="val -66711"/>
              <a:gd name="adj2" fmla="val -1049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نوار منو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7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4406" y="850006"/>
            <a:ext cx="8909677" cy="500924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587447" y="1908869"/>
            <a:ext cx="3352800" cy="533400"/>
          </a:xfrm>
          <a:prstGeom prst="wedgeRoundRectCallout">
            <a:avLst>
              <a:gd name="adj1" fmla="val -66752"/>
              <a:gd name="adj2" fmla="val -12221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B Nazanin" pitchFamily="2" charset="-78"/>
              </a:rPr>
              <a:t>خصوصيات قابل تنظيم براي هر متغير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Nazanin" pitchFamily="2" charset="-78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082247" y="2175569"/>
            <a:ext cx="3505200" cy="612775"/>
          </a:xfrm>
          <a:prstGeom prst="wedgeRoundRectCallout">
            <a:avLst>
              <a:gd name="adj1" fmla="val -93441"/>
              <a:gd name="adj2" fmla="val -13187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B Nazanin" pitchFamily="2" charset="-78"/>
              </a:rPr>
              <a:t>دابل كليك كرده، نام متغير را وارد كنيد.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Nazanin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5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26387" y="473264"/>
            <a:ext cx="9869141" cy="554868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381778" y="2386885"/>
            <a:ext cx="6172200" cy="2514600"/>
          </a:xfrm>
          <a:prstGeom prst="wedgeRoundRectCallout">
            <a:avLst>
              <a:gd name="adj1" fmla="val -68872"/>
              <a:gd name="adj2" fmla="val -9000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SA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قوانين نامگذاری متغيرها</a:t>
            </a:r>
            <a:r>
              <a:rPr lang="fa-I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br>
              <a:rPr lang="fa-I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>
              <a:defRPr/>
            </a:pPr>
            <a:r>
              <a:rPr lang="fa-IR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● </a:t>
            </a:r>
            <a:r>
              <a:rPr lang="ar-SA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نام متغير بايد با يک حرف شروع شود</a:t>
            </a:r>
            <a:r>
              <a:rPr lang="ar-SA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r>
              <a:rPr lang="fa-IR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نباید با عدد شروع شود ولی به کار بردن عدد در مابقی نام متغیر ممنوعیتی ندارد.</a:t>
            </a:r>
            <a:r>
              <a:rPr lang="fa-IR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● </a:t>
            </a:r>
            <a:r>
              <a:rPr lang="ar-SA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نام متغير نمی تواند به نقطه </a:t>
            </a:r>
            <a:r>
              <a:rPr lang="fa-IR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یا - </a:t>
            </a:r>
            <a:r>
              <a:rPr lang="ar-SA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ختم </a:t>
            </a:r>
            <a:r>
              <a:rPr lang="ar-SA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شود. </a:t>
            </a:r>
            <a:r>
              <a:rPr lang="fa-IR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نقطه در اواسط نام ممنوعیتی ندارد. از علایم @، #، _ ، $ می توان در نامگذاری استفاده کرد.</a:t>
            </a:r>
            <a:r>
              <a:rPr lang="fa-IR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● </a:t>
            </a:r>
            <a:r>
              <a:rPr lang="ar-SA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نام متغير نمی توانيد جای خالی يا کاراکتر های ويژه ( برای مثال </a:t>
            </a:r>
            <a:r>
              <a:rPr lang="fa-IR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!، ؟،* و ،</a:t>
            </a:r>
            <a:r>
              <a:rPr lang="ar-SA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) </a:t>
            </a:r>
            <a:r>
              <a:rPr lang="ar-SA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قرار دهيد. </a:t>
            </a:r>
            <a:r>
              <a:rPr lang="fa-IR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● </a:t>
            </a:r>
            <a:r>
              <a:rPr lang="ar-SA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نام هر متغير بايد خاص خودش باشد. تکرار نام مجاز نمی باشد. </a:t>
            </a:r>
            <a:r>
              <a:rPr lang="fa-IR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● </a:t>
            </a:r>
            <a:r>
              <a:rPr lang="ar-SA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نام متغير ها به بزرگی يا کوچکی حروف حساس نمی باشد</a:t>
            </a:r>
            <a:r>
              <a:rPr lang="ar-SA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endParaRPr lang="fa-IR" altLang="ja-JP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4590" y="927279"/>
            <a:ext cx="9804177" cy="551215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809741" y="2109989"/>
            <a:ext cx="3505200" cy="612775"/>
          </a:xfrm>
          <a:prstGeom prst="wedgeRoundRectCallout">
            <a:avLst>
              <a:gd name="adj1" fmla="val -56175"/>
              <a:gd name="adj2" fmla="val -9484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B Nazanin" pitchFamily="2" charset="-78"/>
              </a:rPr>
              <a:t>كليك كرده، نوع متغير جديد را وارد كنيد.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9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6621" y="365126"/>
            <a:ext cx="9619124" cy="621597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073721" y="1376966"/>
            <a:ext cx="1447800" cy="2667000"/>
          </a:xfrm>
          <a:prstGeom prst="wedgeRoundRectCallout">
            <a:avLst>
              <a:gd name="adj1" fmla="val -170694"/>
              <a:gd name="adj2" fmla="val -1778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انواع داده اي: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>
              <a:buFont typeface="Wingdings" pitchFamily="2" charset="2"/>
              <a:buChar char="§"/>
              <a:defRPr/>
            </a:pPr>
            <a:r>
              <a:rPr lang="fa-IR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عددي</a:t>
            </a:r>
          </a:p>
          <a:p>
            <a:pPr algn="r" rtl="1">
              <a:buFont typeface="Wingdings" pitchFamily="2" charset="2"/>
              <a:buChar char="§"/>
              <a:defRPr/>
            </a:pPr>
            <a:r>
              <a:rPr lang="fa-IR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كاما</a:t>
            </a:r>
          </a:p>
          <a:p>
            <a:pPr algn="r" rtl="1">
              <a:buFont typeface="Wingdings" pitchFamily="2" charset="2"/>
              <a:buChar char="§"/>
              <a:defRPr/>
            </a:pPr>
            <a:r>
              <a:rPr lang="fa-IR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نقطه</a:t>
            </a:r>
          </a:p>
          <a:p>
            <a:pPr algn="r" rtl="1">
              <a:buFont typeface="Wingdings" pitchFamily="2" charset="2"/>
              <a:buChar char="§"/>
              <a:defRPr/>
            </a:pPr>
            <a:r>
              <a:rPr lang="fa-IR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نماد علمي</a:t>
            </a:r>
          </a:p>
          <a:p>
            <a:pPr algn="r" rtl="1">
              <a:buFont typeface="Wingdings" pitchFamily="2" charset="2"/>
              <a:buChar char="§"/>
              <a:defRPr/>
            </a:pPr>
            <a:r>
              <a:rPr lang="fa-IR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تاريخ</a:t>
            </a:r>
          </a:p>
          <a:p>
            <a:pPr algn="r" rtl="1">
              <a:buFont typeface="Wingdings" pitchFamily="2" charset="2"/>
              <a:buChar char="§"/>
              <a:defRPr/>
            </a:pPr>
            <a:r>
              <a:rPr lang="fa-IR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دلار</a:t>
            </a:r>
          </a:p>
          <a:p>
            <a:pPr algn="r" rtl="1">
              <a:buFont typeface="Wingdings" pitchFamily="2" charset="2"/>
              <a:buChar char="§"/>
              <a:defRPr/>
            </a:pPr>
            <a:r>
              <a:rPr lang="fa-IR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پول رايج</a:t>
            </a:r>
          </a:p>
          <a:p>
            <a:pPr algn="r" rtl="1">
              <a:buFont typeface="Wingdings" pitchFamily="2" charset="2"/>
              <a:buChar char="§"/>
              <a:defRPr/>
            </a:pPr>
            <a:r>
              <a:rPr lang="fa-IR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رشته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6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اولين گزينه </a:t>
            </a:r>
            <a:r>
              <a:rPr lang="en-US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Numeric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است که جهت نمايش عدد بکار ميرود. توسط </a:t>
            </a: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گزينه</a:t>
            </a:r>
            <a:r>
              <a:rPr lang="en-US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 </a:t>
            </a: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هاي </a:t>
            </a:r>
            <a:r>
              <a:rPr lang="en-US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Width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و </a:t>
            </a:r>
            <a:r>
              <a:rPr lang="en-US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Decimal Places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ميتوانيد تعداد ارقام اعشار و اعداد صحيح را تعيين کنيد. اين ارقام با علامت . از يکديگر جدا </a:t>
            </a: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ميشوند</a:t>
            </a:r>
            <a:r>
              <a:rPr lang="en-US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.</a:t>
            </a:r>
            <a:endParaRPr lang="en-US" sz="1400" dirty="0" smtClean="0">
              <a:cs typeface="B Nazanin" pitchFamily="2" charset="-78"/>
            </a:endParaRPr>
          </a:p>
          <a:p>
            <a:pPr algn="r"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اگر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گزينه </a:t>
            </a:r>
            <a:r>
              <a:rPr lang="en-US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Comma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را انتخاب کنيد اعداد به همان صورت </a:t>
            </a:r>
            <a:r>
              <a:rPr lang="en-US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Numeric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نمايش داده ميشوند با اين تفاوت که ارقام عدد صحيح سه رقم سه رقم با کاما , جدا </a:t>
            </a: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ميشوند.</a:t>
            </a:r>
            <a:endParaRPr lang="en-US" sz="1400" dirty="0" smtClean="0">
              <a:cs typeface="B Nazanin" pitchFamily="2" charset="-78"/>
            </a:endParaRPr>
          </a:p>
          <a:p>
            <a:pPr algn="r"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اگر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گزينه </a:t>
            </a:r>
            <a:r>
              <a:rPr lang="en-US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Dot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را انتخاب کنيد، عدد صحيح و اعشار با کاما , از هم جدا ميشوند و ارقام صحيح سه رقم سه رقم با نقطه . از هم جدا </a:t>
            </a: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ميشوند.</a:t>
            </a:r>
            <a:endParaRPr lang="en-US" sz="1400" dirty="0" smtClean="0">
              <a:cs typeface="B Nazanin" pitchFamily="2" charset="-78"/>
            </a:endParaRPr>
          </a:p>
          <a:p>
            <a:pPr algn="r"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با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انتخاب گزينه </a:t>
            </a:r>
            <a:r>
              <a:rPr lang="en-US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Scientific notation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ارقام به صورت نماد علمي نمايش داده </a:t>
            </a: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ميشوند.</a:t>
            </a:r>
            <a:endParaRPr lang="en-US" sz="1400" dirty="0" smtClean="0">
              <a:cs typeface="B Nazanin" pitchFamily="2" charset="-78"/>
            </a:endParaRPr>
          </a:p>
          <a:p>
            <a:pPr algn="r"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اگر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گزينه </a:t>
            </a:r>
            <a:r>
              <a:rPr lang="en-US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Date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را انتخاب کنيدفرمتهاي مختلف نوشتن تاريخ در جلوي اين گزينه ظاهر خواهد شد که با انتخاب فرمت دلخواه ميتوانيد تاريخ را وارد </a:t>
            </a: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کنيد</a:t>
            </a:r>
            <a:r>
              <a:rPr lang="en-US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.</a:t>
            </a:r>
            <a:endParaRPr lang="en-US" sz="1400" dirty="0" smtClean="0">
              <a:cs typeface="B Nazanin" pitchFamily="2" charset="-78"/>
            </a:endParaRPr>
          </a:p>
          <a:p>
            <a:pPr algn="r"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با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انتخاب گزينه </a:t>
            </a:r>
            <a:r>
              <a:rPr lang="en-US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Dollar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علامت $ در سمت چپ عدد ظاهر خواهد شد و با توجه به فرمت انتخاب شده عدد با نقطه يا کاما جدا خواهد </a:t>
            </a: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شد.</a:t>
            </a:r>
            <a:endParaRPr lang="en-US" sz="1400" dirty="0" smtClean="0">
              <a:cs typeface="B Nazanin" pitchFamily="2" charset="-78"/>
            </a:endParaRPr>
          </a:p>
          <a:p>
            <a:pPr algn="r"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گزينة </a:t>
            </a:r>
            <a:r>
              <a:rPr lang="en-US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Custom Currency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نوعي عدد است که مقادير آن بصورت يکي از فرمتهاي دلخواه تعريف شده در برگه </a:t>
            </a:r>
            <a:r>
              <a:rPr lang="en-US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Currency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در پنجره </a:t>
            </a:r>
            <a:r>
              <a:rPr lang="en-US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Options </a:t>
            </a: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ميباشد.</a:t>
            </a:r>
            <a:endParaRPr lang="en-US" sz="1400" dirty="0" smtClean="0">
              <a:cs typeface="B Nazanin" pitchFamily="2" charset="-78"/>
            </a:endParaRPr>
          </a:p>
          <a:p>
            <a:pPr algn="r"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با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انتخاب گزينه </a:t>
            </a:r>
            <a:r>
              <a:rPr lang="en-US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String 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ميتوانيد داده را به صورت رشته وارد کنيد.توجه کنيد که اين نوع داده عدد نيست و نميتوانيد در محاسبات از آن استفاده کنيد. حداکثر تعداد کاراکترهاي اين نوع داده نيز در قسمت </a:t>
            </a:r>
            <a:r>
              <a:rPr lang="en-US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Length</a:t>
            </a:r>
            <a:r>
              <a:rPr lang="fa-IR" sz="1400" dirty="0">
                <a:solidFill>
                  <a:srgbClr val="000000"/>
                </a:solidFill>
                <a:latin typeface="IRANSans"/>
                <a:cs typeface="B Nazanin" pitchFamily="2" charset="-78"/>
              </a:rPr>
              <a:t>تعريف ميگردد</a:t>
            </a:r>
            <a:r>
              <a:rPr lang="fa-IR" sz="1400" dirty="0" smtClean="0">
                <a:solidFill>
                  <a:srgbClr val="000000"/>
                </a:solidFill>
                <a:latin typeface="IRANSans"/>
                <a:cs typeface="B Nazanin" pitchFamily="2" charset="-78"/>
              </a:rPr>
              <a:t>.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1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ar-SA" dirty="0" smtClean="0">
                <a:cs typeface="B Titr" pitchFamily="2" charset="-78"/>
              </a:rPr>
              <a:t>تعريف متغيرها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12595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 eaLnBrk="1" hangingPunct="1">
              <a:buNone/>
            </a:pPr>
            <a:r>
              <a:rPr lang="ar-SA" sz="3600" dirty="0" smtClean="0">
                <a:cs typeface="B Titr" pitchFamily="2" charset="-78"/>
              </a:rPr>
              <a:t> </a:t>
            </a:r>
            <a:r>
              <a:rPr lang="ar-SA" sz="3600" dirty="0">
                <a:cs typeface="B Titr" pitchFamily="2" charset="-78"/>
              </a:rPr>
              <a:t>به كمك </a:t>
            </a:r>
            <a:r>
              <a:rPr lang="en-US" sz="3600" dirty="0">
                <a:latin typeface="Times New Roman" pitchFamily="18" charset="0"/>
                <a:cs typeface="B Titr" pitchFamily="2" charset="-78"/>
              </a:rPr>
              <a:t>Width</a:t>
            </a:r>
            <a:r>
              <a:rPr lang="ar-SA" sz="3600" dirty="0">
                <a:cs typeface="B Titr" pitchFamily="2" charset="-78"/>
              </a:rPr>
              <a:t> عرض و از طريق  </a:t>
            </a:r>
            <a:r>
              <a:rPr lang="en-US" sz="3600" dirty="0">
                <a:latin typeface="Times New Roman" pitchFamily="18" charset="0"/>
                <a:cs typeface="B Titr" pitchFamily="2" charset="-78"/>
              </a:rPr>
              <a:t>Decimal Places</a:t>
            </a:r>
            <a:r>
              <a:rPr lang="ar-SA" sz="3600" dirty="0">
                <a:cs typeface="B Titr" pitchFamily="2" charset="-78"/>
              </a:rPr>
              <a:t> ارقام اعشاري متغيرها كنترل وتنظيم مي شود . </a:t>
            </a:r>
            <a:endParaRPr lang="fa-IR" sz="3600" dirty="0">
              <a:cs typeface="B Titr" pitchFamily="2" charset="-78"/>
            </a:endParaRPr>
          </a:p>
          <a:p>
            <a:pPr algn="just" rtl="1" eaLnBrk="1" hangingPunct="1">
              <a:buFont typeface="Wingdings" pitchFamily="2" charset="2"/>
              <a:buChar char="q"/>
            </a:pPr>
            <a:r>
              <a:rPr lang="fa-IR" sz="3600" dirty="0">
                <a:cs typeface="B Titr" pitchFamily="2" charset="-78"/>
              </a:rPr>
              <a:t>پیش فرض</a:t>
            </a:r>
            <a:r>
              <a:rPr lang="en-US" sz="3600" dirty="0">
                <a:cs typeface="B Titr" pitchFamily="2" charset="-78"/>
              </a:rPr>
              <a:t> </a:t>
            </a:r>
            <a:r>
              <a:rPr lang="fa-IR" sz="3600" dirty="0">
                <a:cs typeface="B Titr" pitchFamily="2" charset="-78"/>
              </a:rPr>
              <a:t> </a:t>
            </a:r>
            <a:r>
              <a:rPr lang="en-US" sz="3600" dirty="0">
                <a:cs typeface="B Titr" pitchFamily="2" charset="-78"/>
              </a:rPr>
              <a:t>width</a:t>
            </a:r>
            <a:r>
              <a:rPr lang="fa-IR" sz="3600" dirty="0">
                <a:cs typeface="B Titr" pitchFamily="2" charset="-78"/>
              </a:rPr>
              <a:t>، 8 می باشد و برای </a:t>
            </a:r>
            <a:r>
              <a:rPr lang="en-US" sz="3600" dirty="0">
                <a:cs typeface="B Titr" pitchFamily="2" charset="-78"/>
              </a:rPr>
              <a:t>decimal places</a:t>
            </a:r>
            <a:r>
              <a:rPr lang="fa-IR" sz="3600" dirty="0">
                <a:cs typeface="B Titr" pitchFamily="2" charset="-78"/>
              </a:rPr>
              <a:t>، 2 می باشد.</a:t>
            </a:r>
          </a:p>
          <a:p>
            <a:pPr algn="just" rtl="1" eaLnBrk="1" hangingPunct="1">
              <a:buFont typeface="Wingdings" pitchFamily="2" charset="2"/>
              <a:buChar char="q"/>
            </a:pPr>
            <a:r>
              <a:rPr lang="fa-IR" sz="3600" dirty="0">
                <a:cs typeface="B Titr" pitchFamily="2" charset="-78"/>
              </a:rPr>
              <a:t>اندازه </a:t>
            </a:r>
            <a:r>
              <a:rPr lang="en-US" sz="3600" dirty="0">
                <a:cs typeface="B Titr" pitchFamily="2" charset="-78"/>
              </a:rPr>
              <a:t>width</a:t>
            </a:r>
            <a:r>
              <a:rPr lang="fa-IR" sz="3600" dirty="0">
                <a:cs typeface="B Titr" pitchFamily="2" charset="-78"/>
              </a:rPr>
              <a:t> نمی تواند کمتر از </a:t>
            </a:r>
            <a:r>
              <a:rPr lang="en-US" sz="3600" dirty="0">
                <a:cs typeface="B Titr" pitchFamily="2" charset="-78"/>
              </a:rPr>
              <a:t>decimal</a:t>
            </a:r>
            <a:r>
              <a:rPr lang="fa-IR" sz="3600" dirty="0">
                <a:cs typeface="B Titr" pitchFamily="2" charset="-78"/>
              </a:rPr>
              <a:t> باشد.</a:t>
            </a:r>
          </a:p>
          <a:p>
            <a:pPr algn="just" rtl="1" eaLnBrk="1" hangingPunct="1">
              <a:buFont typeface="Wingdings" pitchFamily="2" charset="2"/>
              <a:buChar char="q"/>
            </a:pPr>
            <a:r>
              <a:rPr lang="en-US" sz="3600" dirty="0">
                <a:cs typeface="B Titr" pitchFamily="2" charset="-78"/>
              </a:rPr>
              <a:t>Width</a:t>
            </a:r>
            <a:r>
              <a:rPr lang="fa-IR" sz="3600" dirty="0">
                <a:cs typeface="B Titr" pitchFamily="2" charset="-78"/>
              </a:rPr>
              <a:t>: حداکثر تعداد کاراکترهایی که مجاز به وارد کردن برای هر داده در متغیر مربوطه هستیم.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06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ar-SA" dirty="0" smtClean="0">
                <a:cs typeface="B Titr" pitchFamily="2" charset="-78"/>
              </a:rPr>
              <a:t>تعريف متغيرها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12698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 rtl="1" eaLnBrk="1" hangingPunct="1">
              <a:buFontTx/>
              <a:buNone/>
            </a:pPr>
            <a:endParaRPr lang="fa-IR" dirty="0" smtClean="0">
              <a:cs typeface="B Titr" pitchFamily="2" charset="-78"/>
            </a:endParaRPr>
          </a:p>
          <a:p>
            <a:pPr algn="just" rtl="1" eaLnBrk="1" hangingPunct="1">
              <a:buFontTx/>
              <a:buNone/>
            </a:pPr>
            <a:endParaRPr lang="fa-IR" dirty="0" smtClean="0">
              <a:cs typeface="B Titr" pitchFamily="2" charset="-78"/>
            </a:endParaRPr>
          </a:p>
          <a:p>
            <a:pPr algn="just" rtl="1" eaLnBrk="1" hangingPunct="1">
              <a:buFontTx/>
              <a:buNone/>
            </a:pPr>
            <a:endParaRPr lang="fa-IR" dirty="0" smtClean="0">
              <a:cs typeface="B Titr" pitchFamily="2" charset="-78"/>
            </a:endParaRPr>
          </a:p>
          <a:p>
            <a:pPr algn="just" rtl="1" eaLnBrk="1" hangingPunct="1">
              <a:buFontTx/>
              <a:buNone/>
            </a:pPr>
            <a:r>
              <a:rPr lang="ar-SA" dirty="0" smtClean="0">
                <a:cs typeface="B Titr" pitchFamily="2" charset="-78"/>
              </a:rPr>
              <a:t>به كمك  ستون پنجم  </a:t>
            </a:r>
            <a:r>
              <a:rPr lang="en-US" dirty="0" smtClean="0">
                <a:latin typeface="Times New Roman" pitchFamily="18" charset="0"/>
                <a:cs typeface="B Titr" pitchFamily="2" charset="-78"/>
              </a:rPr>
              <a:t>Label</a:t>
            </a:r>
            <a:r>
              <a:rPr lang="ar-SA" dirty="0" smtClean="0">
                <a:cs typeface="B Titr" pitchFamily="2" charset="-78"/>
              </a:rPr>
              <a:t> صفحه مشاهده متغير  مي توان برچسب متغير راوارد كرد .</a:t>
            </a:r>
            <a:endParaRPr lang="fa-IR" dirty="0" smtClean="0">
              <a:cs typeface="B Titr" pitchFamily="2" charset="-78"/>
            </a:endParaRPr>
          </a:p>
          <a:p>
            <a:pPr algn="just" rtl="1" eaLnBrk="1" hangingPunct="1">
              <a:buFont typeface="Wingdings" pitchFamily="2" charset="2"/>
              <a:buChar char="v"/>
            </a:pPr>
            <a:r>
              <a:rPr lang="fa-IR" b="1" dirty="0" smtClean="0">
                <a:cs typeface="B Titr" pitchFamily="2" charset="-78"/>
              </a:rPr>
              <a:t>در این ستون، تعریف کاملتری از متغیر ارائه می شود.</a:t>
            </a:r>
          </a:p>
          <a:p>
            <a:pPr algn="just" rtl="1" eaLnBrk="1" hangingPunct="1">
              <a:buNone/>
            </a:pPr>
            <a:endParaRPr lang="ar-SA" b="1" dirty="0" smtClean="0">
              <a:cs typeface="B Titr" pitchFamily="2" charset="-78"/>
            </a:endParaRPr>
          </a:p>
          <a:p>
            <a:pPr eaLnBrk="1" hangingPunct="1"/>
            <a:endParaRPr lang="en-US" dirty="0" smtClean="0">
              <a:cs typeface="B 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177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216" y="721217"/>
            <a:ext cx="10201184" cy="573536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194220" y="2030569"/>
            <a:ext cx="3505200" cy="612775"/>
          </a:xfrm>
          <a:prstGeom prst="wedgeRoundRectCallout">
            <a:avLst>
              <a:gd name="adj1" fmla="val -57082"/>
              <a:gd name="adj2" fmla="val -11502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B Nazanin" pitchFamily="2" charset="-78"/>
              </a:rPr>
              <a:t>كليك كرده، يك برچسب براي متغير جديد وارد كنيد.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6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662" y="978794"/>
            <a:ext cx="9384961" cy="5276464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054957" y="2191252"/>
            <a:ext cx="1828800" cy="612775"/>
          </a:xfrm>
          <a:prstGeom prst="wedgeRoundRectCallout">
            <a:avLst>
              <a:gd name="adj1" fmla="val -56917"/>
              <a:gd name="adj2" fmla="val 7564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B Nazanin" pitchFamily="2" charset="-78"/>
              </a:rPr>
              <a:t>مقدار مورد نظر را وارد كنيد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Nazanin" pitchFamily="2" charset="-78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969357" y="3394405"/>
            <a:ext cx="2514600" cy="612775"/>
          </a:xfrm>
          <a:prstGeom prst="wedgeRoundRectCallout">
            <a:avLst>
              <a:gd name="adj1" fmla="val -65386"/>
              <a:gd name="adj2" fmla="val -9789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B Nazanin" pitchFamily="2" charset="-78"/>
              </a:rPr>
              <a:t>برچسب مقدار مورد نظر را وارد كنيد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Nazanin" pitchFamily="2" charset="-78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868213" y="4607545"/>
            <a:ext cx="2743200" cy="612775"/>
          </a:xfrm>
          <a:prstGeom prst="wedgeRoundRectCallout">
            <a:avLst>
              <a:gd name="adj1" fmla="val -64160"/>
              <a:gd name="adj2" fmla="val -21842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B Nazanin" pitchFamily="2" charset="-78"/>
              </a:rPr>
              <a:t>جهت افزودن به ليست مقادير مورد قبول كليك كنيد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26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647682"/>
            <a:ext cx="8229600" cy="1894362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cs typeface="B Zar" pitchFamily="2" charset="-78"/>
              </a:rPr>
              <a:t>آشنایی با </a:t>
            </a:r>
            <a:r>
              <a:rPr lang="fa-IR" sz="4000" dirty="0" smtClean="0">
                <a:cs typeface="B Zar" pitchFamily="2" charset="-78"/>
              </a:rPr>
              <a:t>نرم افزار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spss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dirty="0" smtClean="0"/>
              <a:t>دکتر زهرا کامیاب</a:t>
            </a:r>
          </a:p>
          <a:p>
            <a:pPr algn="ctr"/>
            <a:r>
              <a:rPr lang="fa-IR" dirty="0" smtClean="0"/>
              <a:t>متخصص پزشکی اجتماعی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0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تمرین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متغیر رشته تحصیلی را ، به صورت کیفی در نظر گرفته و </a:t>
            </a:r>
            <a:r>
              <a:rPr lang="en-US" dirty="0" smtClean="0">
                <a:cs typeface="B Zar" pitchFamily="2" charset="-78"/>
              </a:rPr>
              <a:t>value</a:t>
            </a:r>
            <a:r>
              <a:rPr lang="fa-IR" dirty="0" smtClean="0">
                <a:cs typeface="B Zar" pitchFamily="2" charset="-78"/>
              </a:rPr>
              <a:t> دهید؟؟؟؟</a:t>
            </a:r>
            <a:endParaRPr lang="en-US" dirty="0">
              <a:cs typeface="B 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6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B Titr" pitchFamily="2" charset="-78"/>
              </a:rPr>
              <a:t>Missing</a:t>
            </a:r>
          </a:p>
        </p:txBody>
      </p:sp>
      <p:sp>
        <p:nvSpPr>
          <p:cNvPr id="13107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algn="just" rtl="1">
              <a:buNone/>
            </a:pPr>
            <a:r>
              <a:rPr lang="ar-SA" dirty="0" smtClean="0">
                <a:cs typeface="B Titr" pitchFamily="2" charset="-78"/>
              </a:rPr>
              <a:t> </a:t>
            </a:r>
            <a:r>
              <a:rPr lang="ar-SA" sz="3600" dirty="0">
                <a:cs typeface="B Titr" pitchFamily="2" charset="-78"/>
              </a:rPr>
              <a:t>در ستون هفتم ، مقادير از دست رفته تعريف مي شود . براي مشخص كردن مقادير از دست رفته روي سلول ستون </a:t>
            </a:r>
            <a:r>
              <a:rPr lang="en-US" sz="3600" dirty="0">
                <a:latin typeface="Times New Roman" pitchFamily="18" charset="0"/>
                <a:cs typeface="B Titr" pitchFamily="2" charset="-78"/>
              </a:rPr>
              <a:t>Missing</a:t>
            </a:r>
            <a:r>
              <a:rPr lang="ar-SA" sz="3600" dirty="0">
                <a:cs typeface="B Titr" pitchFamily="2" charset="-78"/>
              </a:rPr>
              <a:t>  كليك كنيد . 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B65A2D-0A34-431C-9563-A6D63870F2F4}" type="slidenum">
              <a:rPr lang="fa-IR"/>
              <a:pPr>
                <a:defRPr/>
              </a:pPr>
              <a:t>21</a:t>
            </a:fld>
            <a:endParaRPr lang="en-US"/>
          </a:p>
        </p:txBody>
      </p:sp>
      <p:sp>
        <p:nvSpPr>
          <p:cNvPr id="131078" name="Rectangle 4"/>
          <p:cNvSpPr>
            <a:spLocks noChangeArrowheads="1"/>
          </p:cNvSpPr>
          <p:nvPr/>
        </p:nvSpPr>
        <p:spPr bwMode="auto">
          <a:xfrm>
            <a:off x="7445375" y="549276"/>
            <a:ext cx="200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400">
                <a:solidFill>
                  <a:schemeClr val="tx2"/>
                </a:solidFill>
                <a:cs typeface="B Zar" pitchFamily="2" charset="-78"/>
              </a:rPr>
              <a:t>تعريف متغيرها</a:t>
            </a:r>
            <a:endParaRPr lang="en-US" sz="2400">
              <a:solidFill>
                <a:schemeClr val="tx2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757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447800"/>
            <a:ext cx="7467600" cy="4873752"/>
          </a:xfrm>
        </p:spPr>
        <p:txBody>
          <a:bodyPr>
            <a:normAutofit lnSpcReduction="10000"/>
          </a:bodyPr>
          <a:lstStyle/>
          <a:p>
            <a:pPr algn="ctr" rtl="1" eaLnBrk="1" hangingPunct="1"/>
            <a:r>
              <a:rPr lang="ar-SA" dirty="0" smtClean="0">
                <a:cs typeface="B Titr" pitchFamily="2" charset="-78"/>
              </a:rPr>
              <a:t> </a:t>
            </a:r>
            <a:r>
              <a:rPr lang="ar-SA" sz="3600" dirty="0">
                <a:cs typeface="B Titr" pitchFamily="2" charset="-78"/>
              </a:rPr>
              <a:t>ستون بعدي </a:t>
            </a:r>
            <a:r>
              <a:rPr lang="en-US" sz="3600" dirty="0">
                <a:latin typeface="Times New Roman" pitchFamily="18" charset="0"/>
                <a:cs typeface="B Titr" pitchFamily="2" charset="-78"/>
              </a:rPr>
              <a:t>Columns</a:t>
            </a:r>
            <a:r>
              <a:rPr lang="ar-SA" sz="3600" dirty="0">
                <a:cs typeface="B Titr" pitchFamily="2" charset="-78"/>
              </a:rPr>
              <a:t> مي باشد . از اين ستون براي تعيين عرض ستوني كه متغير اشغال مي كند ، استفاده مي شود براي تنظيم عرض ستون روي سلول مورد نظر كليك كنيد. </a:t>
            </a:r>
            <a:endParaRPr lang="en-US" sz="3600" dirty="0">
              <a:cs typeface="B Titr" pitchFamily="2" charset="-78"/>
            </a:endParaRPr>
          </a:p>
          <a:p>
            <a:pPr algn="ctr" rtl="1" eaLnBrk="1" hangingPunct="1"/>
            <a:r>
              <a:rPr lang="fa-IR" sz="3600" dirty="0">
                <a:cs typeface="B Titr" pitchFamily="2" charset="-78"/>
              </a:rPr>
              <a:t>تفاوت آن با</a:t>
            </a:r>
            <a:r>
              <a:rPr lang="en-US" sz="3600" dirty="0">
                <a:cs typeface="B Titr" pitchFamily="2" charset="-78"/>
              </a:rPr>
              <a:t>width </a:t>
            </a:r>
            <a:r>
              <a:rPr lang="fa-IR" sz="3600" dirty="0">
                <a:cs typeface="B Titr" pitchFamily="2" charset="-78"/>
              </a:rPr>
              <a:t>: </a:t>
            </a:r>
          </a:p>
          <a:p>
            <a:pPr algn="ctr" rtl="1" eaLnBrk="1" hangingPunct="1">
              <a:buNone/>
            </a:pPr>
            <a:r>
              <a:rPr lang="en-US" sz="3600" dirty="0">
                <a:cs typeface="B Titr" pitchFamily="2" charset="-78"/>
              </a:rPr>
              <a:t>Width</a:t>
            </a:r>
            <a:r>
              <a:rPr lang="fa-IR" sz="3600" dirty="0">
                <a:cs typeface="B Titr" pitchFamily="2" charset="-78"/>
              </a:rPr>
              <a:t> حداکثر تعداد کاراکترهای مجاز را تعیین می کند ولی در </a:t>
            </a:r>
            <a:r>
              <a:rPr lang="en-US" sz="3600" dirty="0">
                <a:cs typeface="B Titr" pitchFamily="2" charset="-78"/>
              </a:rPr>
              <a:t>column</a:t>
            </a:r>
            <a:r>
              <a:rPr lang="fa-IR" sz="3600" dirty="0">
                <a:cs typeface="B Titr" pitchFamily="2" charset="-78"/>
              </a:rPr>
              <a:t> حداکثر پهنای نمایش.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684189B-012D-4FF7-B55C-83F937D0B4BA}" type="slidenum">
              <a:rPr lang="fa-IR"/>
              <a:pPr>
                <a:defRPr/>
              </a:pPr>
              <a:t>22</a:t>
            </a:fld>
            <a:endParaRPr lang="en-US"/>
          </a:p>
        </p:txBody>
      </p:sp>
      <p:sp>
        <p:nvSpPr>
          <p:cNvPr id="136197" name="Rectangle 4"/>
          <p:cNvSpPr>
            <a:spLocks noChangeArrowheads="1"/>
          </p:cNvSpPr>
          <p:nvPr/>
        </p:nvSpPr>
        <p:spPr bwMode="auto">
          <a:xfrm>
            <a:off x="4656138" y="611188"/>
            <a:ext cx="2709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chemeClr val="tx2"/>
                </a:solidFill>
                <a:cs typeface="B Zar" pitchFamily="2" charset="-78"/>
              </a:rPr>
              <a:t>تعريف متغيرها</a:t>
            </a:r>
            <a:endParaRPr lang="en-US" sz="4000" b="1" dirty="0">
              <a:solidFill>
                <a:schemeClr val="tx2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124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 smtClean="0"/>
              <a:t>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en-US" dirty="0" smtClean="0"/>
              <a:t>scale </a:t>
            </a:r>
            <a:r>
              <a:rPr lang="fa-IR" dirty="0" smtClean="0"/>
              <a:t>:	- </a:t>
            </a:r>
            <a:r>
              <a:rPr lang="fa-IR" dirty="0" smtClean="0">
                <a:cs typeface="B Zar" pitchFamily="2" charset="-78"/>
              </a:rPr>
              <a:t>متغیرهای عددی و کمی چه پیوسته و چه گسسته</a:t>
            </a: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			- تنها در مورد متغیرهایی با</a:t>
            </a:r>
            <a:r>
              <a:rPr lang="en-US" dirty="0" smtClean="0">
                <a:cs typeface="B Zar" pitchFamily="2" charset="-78"/>
              </a:rPr>
              <a:t> variable type </a:t>
            </a:r>
            <a:r>
              <a:rPr lang="fa-IR" dirty="0" smtClean="0">
                <a:cs typeface="B Zar" pitchFamily="2" charset="-78"/>
              </a:rPr>
              <a:t>: </a:t>
            </a:r>
            <a:r>
              <a:rPr lang="en-US" dirty="0" smtClean="0">
                <a:cs typeface="B Zar" pitchFamily="2" charset="-78"/>
              </a:rPr>
              <a:t>	</a:t>
            </a:r>
            <a:r>
              <a:rPr lang="en-US" dirty="0" smtClean="0">
                <a:cs typeface="B Zar" pitchFamily="2" charset="-78"/>
              </a:rPr>
              <a:t>numeric</a:t>
            </a:r>
            <a:endParaRPr lang="fa-IR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en-US" dirty="0" smtClean="0">
                <a:cs typeface="B Zar" pitchFamily="2" charset="-78"/>
              </a:rPr>
              <a:t>	</a:t>
            </a:r>
          </a:p>
          <a:p>
            <a:pPr algn="r" rtl="1">
              <a:buFont typeface="Wingdings" pitchFamily="2" charset="2"/>
              <a:buChar char="q"/>
            </a:pPr>
            <a:r>
              <a:rPr lang="en-US" dirty="0" smtClean="0"/>
              <a:t>Ordinal </a:t>
            </a:r>
            <a:r>
              <a:rPr lang="fa-IR" dirty="0" smtClean="0"/>
              <a:t>:	- </a:t>
            </a:r>
            <a:r>
              <a:rPr lang="fa-IR" dirty="0" smtClean="0">
                <a:cs typeface="B Zar" pitchFamily="2" charset="-78"/>
              </a:rPr>
              <a:t>متغیرهای کیفی رتبه ای</a:t>
            </a:r>
          </a:p>
          <a:p>
            <a:pPr algn="r" rtl="1">
              <a:buNone/>
            </a:pPr>
            <a:endParaRPr lang="fa-IR" dirty="0" smtClean="0">
              <a:cs typeface="B 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en-US" dirty="0" smtClean="0">
                <a:cs typeface="B Zar" pitchFamily="2" charset="-78"/>
              </a:rPr>
              <a:t>Nominal </a:t>
            </a:r>
            <a:r>
              <a:rPr lang="fa-IR" dirty="0" smtClean="0">
                <a:cs typeface="B Zar" pitchFamily="2" charset="-78"/>
              </a:rPr>
              <a:t>: 	- متغیرهای کیفی اسمی</a:t>
            </a:r>
          </a:p>
          <a:p>
            <a:pPr algn="r" rtl="1">
              <a:buFont typeface="Wingdings" pitchFamily="2" charset="2"/>
              <a:buChar char="q"/>
            </a:pPr>
            <a:endParaRPr lang="fa-IR" dirty="0" smtClean="0">
              <a:cs typeface="B Zar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در </a:t>
            </a:r>
            <a:r>
              <a:rPr lang="en-US" dirty="0" err="1" smtClean="0">
                <a:cs typeface="B Zar" pitchFamily="2" charset="-78"/>
              </a:rPr>
              <a:t>spss</a:t>
            </a:r>
            <a:r>
              <a:rPr lang="fa-IR" dirty="0" smtClean="0">
                <a:cs typeface="B Zar" pitchFamily="2" charset="-78"/>
              </a:rPr>
              <a:t> به صورت پیش فرض، </a:t>
            </a:r>
            <a:r>
              <a:rPr lang="en-US" dirty="0" smtClean="0">
                <a:cs typeface="B Zar" pitchFamily="2" charset="-78"/>
              </a:rPr>
              <a:t>scale</a:t>
            </a:r>
            <a:r>
              <a:rPr lang="fa-IR" dirty="0" smtClean="0">
                <a:cs typeface="B Zar" pitchFamily="2" charset="-78"/>
              </a:rPr>
              <a:t> برای متغیرهای کمی و </a:t>
            </a:r>
            <a:r>
              <a:rPr lang="en-US" dirty="0" smtClean="0">
                <a:cs typeface="B Zar" pitchFamily="2" charset="-78"/>
              </a:rPr>
              <a:t>nominal</a:t>
            </a:r>
            <a:r>
              <a:rPr lang="fa-IR" dirty="0" smtClean="0">
                <a:cs typeface="B Zar" pitchFamily="2" charset="-78"/>
              </a:rPr>
              <a:t> برای متغیرهای</a:t>
            </a:r>
            <a:r>
              <a:rPr lang="en-US" dirty="0" smtClean="0">
                <a:cs typeface="B Zar" pitchFamily="2" charset="-78"/>
              </a:rPr>
              <a:t> string </a:t>
            </a:r>
            <a:r>
              <a:rPr lang="fa-IR" dirty="0" smtClean="0">
                <a:cs typeface="B Zar" pitchFamily="2" charset="-78"/>
              </a:rPr>
              <a:t> در نظر گرفته شده است.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8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ar-SA" b="1" dirty="0" smtClean="0">
                <a:cs typeface="B Titr" pitchFamily="2" charset="-78"/>
              </a:rPr>
              <a:t>وارد كردن داده‌ها</a:t>
            </a: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endParaRPr lang="en-US" dirty="0" smtClean="0">
              <a:cs typeface="B Titr" pitchFamily="2" charset="-78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916113"/>
            <a:ext cx="8229600" cy="4210050"/>
          </a:xfrm>
        </p:spPr>
        <p:txBody>
          <a:bodyPr/>
          <a:lstStyle/>
          <a:p>
            <a:pPr algn="ctr" rtl="1" eaLnBrk="1" hangingPunct="1"/>
            <a:r>
              <a:rPr lang="ar-SA" sz="3600" dirty="0">
                <a:cs typeface="B Titr" pitchFamily="2" charset="-78"/>
              </a:rPr>
              <a:t>پس از تعريف متغيرها، نوبت وارد كردن داده‌ها مي‌باشد. ساده‌ترين قسمت كاركردن با </a:t>
            </a:r>
            <a:r>
              <a:rPr lang="en-US" sz="3600" dirty="0" err="1">
                <a:latin typeface="Times New Roman" pitchFamily="18" charset="0"/>
                <a:cs typeface="B Titr" pitchFamily="2" charset="-78"/>
              </a:rPr>
              <a:t>Spss</a:t>
            </a:r>
            <a:r>
              <a:rPr lang="ar-SA" sz="3600" dirty="0">
                <a:cs typeface="B Titr" pitchFamily="2" charset="-78"/>
              </a:rPr>
              <a:t> وارد كردن داده‌هاست، مشروط بر آنكه با دقت كافي انجام شود.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B2266E6-A4B3-4701-AE9D-5147D8DBD902}" type="slidenum">
              <a:rPr lang="fa-IR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348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4AA99C-4348-489A-8968-B987F2C61389}" type="slidenum">
              <a:rPr lang="fa-IR"/>
              <a:pPr>
                <a:defRPr/>
              </a:pPr>
              <a:t>25</a:t>
            </a:fld>
            <a:endParaRPr lang="en-US"/>
          </a:p>
        </p:txBody>
      </p:sp>
      <p:sp>
        <p:nvSpPr>
          <p:cNvPr id="144388" name="Rectangle 3"/>
          <p:cNvSpPr>
            <a:spLocks noChangeArrowheads="1"/>
          </p:cNvSpPr>
          <p:nvPr/>
        </p:nvSpPr>
        <p:spPr bwMode="auto">
          <a:xfrm>
            <a:off x="1905000" y="2133601"/>
            <a:ext cx="79200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4000" b="1" dirty="0">
                <a:cs typeface="B Zar" pitchFamily="2" charset="-78"/>
              </a:rPr>
              <a:t>بهترين روش وارد كردن داده‌ها ‌اين است كه داده‌ها به صورت سطري وارد شود يعني داده‌هاي مربوط به يك مورد در يك زمان وارد شود</a:t>
            </a:r>
            <a:r>
              <a:rPr lang="en-US" sz="4000" b="1" dirty="0">
                <a:cs typeface="B Zar" pitchFamily="2" charset="-78"/>
              </a:rPr>
              <a:t> </a:t>
            </a:r>
            <a:r>
              <a:rPr lang="fa-IR" sz="4000" b="1" dirty="0">
                <a:cs typeface="B Zar" pitchFamily="2" charset="-78"/>
              </a:rPr>
              <a:t>.</a:t>
            </a:r>
            <a:endParaRPr lang="en-US" sz="40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127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0" y="993383"/>
            <a:ext cx="9806860" cy="5513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171977" y="4314423"/>
            <a:ext cx="1429555" cy="1545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40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b="1" dirty="0" smtClean="0">
                <a:cs typeface="B Titr" pitchFamily="2" charset="-78"/>
              </a:rPr>
              <a:t>ادامه بحث</a:t>
            </a:r>
            <a:endParaRPr lang="en-US" b="1" dirty="0" smtClean="0">
              <a:cs typeface="B Titr" pitchFamily="2" charset="-78"/>
            </a:endParaRPr>
          </a:p>
        </p:txBody>
      </p:sp>
      <p:sp>
        <p:nvSpPr>
          <p:cNvPr id="14848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rtl="1" eaLnBrk="1" hangingPunct="1"/>
            <a:r>
              <a:rPr lang="ar-SA" sz="4000" dirty="0">
                <a:cs typeface="B Titr" pitchFamily="2" charset="-78"/>
              </a:rPr>
              <a:t>ـ با استفاده از كليد</a:t>
            </a:r>
            <a:r>
              <a:rPr lang="en-US" sz="4000" dirty="0">
                <a:latin typeface="Times New Roman" pitchFamily="18" charset="0"/>
                <a:cs typeface="B Titr" pitchFamily="2" charset="-78"/>
              </a:rPr>
              <a:t>Tab</a:t>
            </a:r>
            <a:r>
              <a:rPr lang="en-US" sz="4000" dirty="0">
                <a:cs typeface="B Titr" pitchFamily="2" charset="-78"/>
              </a:rPr>
              <a:t> </a:t>
            </a:r>
            <a:r>
              <a:rPr lang="fa-IR" sz="4000" dirty="0">
                <a:cs typeface="B Titr" pitchFamily="2" charset="-78"/>
              </a:rPr>
              <a:t> </a:t>
            </a:r>
            <a:r>
              <a:rPr lang="ar-SA" sz="4000" dirty="0">
                <a:cs typeface="B Titr" pitchFamily="2" charset="-78"/>
              </a:rPr>
              <a:t>سلول بعدي را در همان سطر فعال كنيد، در صورتي كه بخواهيد سلول بعدي در همان ستون فعال شود با استفاده از كليد فلش يا </a:t>
            </a:r>
            <a:r>
              <a:rPr lang="en-US" sz="4000" dirty="0">
                <a:latin typeface="Times New Roman" pitchFamily="18" charset="0"/>
                <a:cs typeface="B Titr" pitchFamily="2" charset="-78"/>
              </a:rPr>
              <a:t>Enter‌</a:t>
            </a:r>
            <a:r>
              <a:rPr lang="ar-SA" sz="4000" dirty="0">
                <a:cs typeface="B Titr" pitchFamily="2" charset="-78"/>
              </a:rPr>
              <a:t> اين كار را انجام دهيد. </a:t>
            </a:r>
            <a:endParaRPr lang="en-US" sz="4000" dirty="0">
              <a:cs typeface="B Titr" pitchFamily="2" charset="-78"/>
            </a:endParaRPr>
          </a:p>
          <a:p>
            <a:pPr algn="ctr" eaLnBrk="1" hangingPunct="1"/>
            <a:endParaRPr lang="en-US" dirty="0" smtClean="0">
              <a:cs typeface="B Tit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E7BE28C-51DA-414D-8984-536EFA65DE51}" type="slidenum">
              <a:rPr lang="fa-IR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487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مثال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06828" y="1600200"/>
            <a:ext cx="8246772" cy="2185988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dirty="0" smtClean="0">
                <a:cs typeface="B Zar" pitchFamily="2" charset="-78"/>
              </a:rPr>
              <a:t>خانم 40 ساله با قند 105 و وزن 45 کیلوگرم و قد 160 سانتی متر و سطح تحصیلات دیپلم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خانم 55 ساله با قند 135 و وزن 80 کیلوگرم و قد 158 سانتی متر و </a:t>
            </a:r>
            <a:r>
              <a:rPr lang="fa-IR" dirty="0">
                <a:cs typeface="B Zar" pitchFamily="2" charset="-78"/>
              </a:rPr>
              <a:t>سطح تحصیلات </a:t>
            </a:r>
            <a:r>
              <a:rPr lang="fa-IR" dirty="0" smtClean="0">
                <a:cs typeface="B Zar" pitchFamily="2" charset="-78"/>
              </a:rPr>
              <a:t>بی سواد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آقای 60 ساله با </a:t>
            </a:r>
            <a:r>
              <a:rPr lang="fa-IR" dirty="0">
                <a:cs typeface="B Zar" pitchFamily="2" charset="-78"/>
              </a:rPr>
              <a:t>قند </a:t>
            </a:r>
            <a:r>
              <a:rPr lang="fa-IR" dirty="0" smtClean="0">
                <a:cs typeface="B Zar" pitchFamily="2" charset="-78"/>
              </a:rPr>
              <a:t>92 و </a:t>
            </a:r>
            <a:r>
              <a:rPr lang="fa-IR" dirty="0">
                <a:cs typeface="B Zar" pitchFamily="2" charset="-78"/>
              </a:rPr>
              <a:t>وزن </a:t>
            </a:r>
            <a:r>
              <a:rPr lang="fa-IR" dirty="0" smtClean="0">
                <a:cs typeface="B Zar" pitchFamily="2" charset="-78"/>
              </a:rPr>
              <a:t>69کیلوگرم </a:t>
            </a:r>
            <a:r>
              <a:rPr lang="fa-IR" dirty="0">
                <a:cs typeface="B Zar" pitchFamily="2" charset="-78"/>
              </a:rPr>
              <a:t>و قد </a:t>
            </a:r>
            <a:r>
              <a:rPr lang="fa-IR" dirty="0" smtClean="0">
                <a:cs typeface="B Zar" pitchFamily="2" charset="-78"/>
              </a:rPr>
              <a:t>170سانتی </a:t>
            </a:r>
            <a:r>
              <a:rPr lang="fa-IR" dirty="0">
                <a:cs typeface="B Zar" pitchFamily="2" charset="-78"/>
              </a:rPr>
              <a:t>متر و سطح تحصیلات </a:t>
            </a:r>
            <a:r>
              <a:rPr lang="fa-IR" dirty="0" smtClean="0">
                <a:cs typeface="B Zar" pitchFamily="2" charset="-78"/>
              </a:rPr>
              <a:t>دانشگاهی</a:t>
            </a:r>
          </a:p>
          <a:p>
            <a:pPr algn="r" rtl="1"/>
            <a:r>
              <a:rPr lang="fa-IR" dirty="0">
                <a:cs typeface="B Zar" pitchFamily="2" charset="-78"/>
              </a:rPr>
              <a:t>آقای </a:t>
            </a:r>
            <a:r>
              <a:rPr lang="fa-IR" dirty="0" smtClean="0">
                <a:cs typeface="B Zar" pitchFamily="2" charset="-78"/>
              </a:rPr>
              <a:t>39 ساله </a:t>
            </a:r>
            <a:r>
              <a:rPr lang="fa-IR" dirty="0">
                <a:cs typeface="B Zar" pitchFamily="2" charset="-78"/>
              </a:rPr>
              <a:t>با قند </a:t>
            </a:r>
            <a:r>
              <a:rPr lang="fa-IR" dirty="0" smtClean="0">
                <a:cs typeface="B Zar" pitchFamily="2" charset="-78"/>
              </a:rPr>
              <a:t>160 و </a:t>
            </a:r>
            <a:r>
              <a:rPr lang="fa-IR" dirty="0">
                <a:cs typeface="B Zar" pitchFamily="2" charset="-78"/>
              </a:rPr>
              <a:t>وزن </a:t>
            </a:r>
            <a:r>
              <a:rPr lang="fa-IR" dirty="0" smtClean="0">
                <a:cs typeface="B Zar" pitchFamily="2" charset="-78"/>
              </a:rPr>
              <a:t>70کیلو </a:t>
            </a:r>
            <a:r>
              <a:rPr lang="fa-IR" dirty="0">
                <a:cs typeface="B Zar" pitchFamily="2" charset="-78"/>
              </a:rPr>
              <a:t>و قد </a:t>
            </a:r>
            <a:r>
              <a:rPr lang="fa-IR" dirty="0" smtClean="0">
                <a:cs typeface="B Zar" pitchFamily="2" charset="-78"/>
              </a:rPr>
              <a:t>160 سانتی متر و سطح </a:t>
            </a:r>
            <a:r>
              <a:rPr lang="fa-IR" dirty="0">
                <a:cs typeface="B Zar" pitchFamily="2" charset="-78"/>
              </a:rPr>
              <a:t>تحصیلات </a:t>
            </a:r>
            <a:r>
              <a:rPr lang="fa-IR" dirty="0" smtClean="0">
                <a:cs typeface="B Zar" pitchFamily="2" charset="-78"/>
              </a:rPr>
              <a:t>ابتدایی</a:t>
            </a:r>
            <a:endParaRPr lang="en-US" dirty="0" smtClean="0">
              <a:cs typeface="B Zar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Zar" pitchFamily="2" charset="-78"/>
              </a:rPr>
              <a:t>آقای 70 ساله با قند 220 و وزن 67 کیلو و قد 180 سانتی متر و سطح تحصیلات </a:t>
            </a:r>
            <a:r>
              <a:rPr lang="fa-IR" dirty="0" smtClean="0">
                <a:cs typeface="B Zar" pitchFamily="2" charset="-78"/>
              </a:rPr>
              <a:t>دیپلم</a:t>
            </a:r>
            <a:endParaRPr lang="en-US" dirty="0">
              <a:cs typeface="B Zar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Zar" pitchFamily="2" charset="-78"/>
            </a:endParaRPr>
          </a:p>
          <a:p>
            <a:pPr algn="r" rtl="1"/>
            <a:endParaRPr lang="fa-IR" dirty="0">
              <a:cs typeface="B Zar" pitchFamily="2" charset="-78"/>
            </a:endParaRPr>
          </a:p>
          <a:p>
            <a:pPr algn="r" rtl="1"/>
            <a:endParaRPr lang="en-US" dirty="0">
              <a:cs typeface="B Za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F50AE-1984-4A79-A2B7-2BAD42340681}" type="slidenum">
              <a:rPr lang="fa-IR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48480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ar-SA" dirty="0" smtClean="0">
                <a:latin typeface="Times New Roman" pitchFamily="18" charset="0"/>
                <a:cs typeface="B Titr" pitchFamily="2" charset="-78"/>
              </a:rPr>
              <a:t>ذخيره كردن فايل (</a:t>
            </a:r>
            <a:r>
              <a:rPr lang="en-US" dirty="0" smtClean="0">
                <a:latin typeface="Times New Roman" pitchFamily="18" charset="0"/>
                <a:cs typeface="B Titr" pitchFamily="2" charset="-78"/>
              </a:rPr>
              <a:t>Save</a:t>
            </a:r>
            <a:r>
              <a:rPr lang="ar-SA" dirty="0" smtClean="0">
                <a:latin typeface="Times New Roman" pitchFamily="18" charset="0"/>
                <a:cs typeface="B Titr" pitchFamily="2" charset="-78"/>
              </a:rPr>
              <a:t>) </a:t>
            </a:r>
            <a:endParaRPr lang="en-US" dirty="0" smtClean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15155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2362200"/>
            <a:ext cx="7620000" cy="2895600"/>
          </a:xfrm>
        </p:spPr>
        <p:txBody>
          <a:bodyPr/>
          <a:lstStyle/>
          <a:p>
            <a:pPr algn="dist" rtl="1" eaLnBrk="1" hangingPunct="1"/>
            <a:r>
              <a:rPr lang="ar-SA" sz="3600" dirty="0">
                <a:cs typeface="B Titr" pitchFamily="2" charset="-78"/>
              </a:rPr>
              <a:t>پس از اتمام مرحله ورود داده‌ها لازم است كليه اطلاعات تعريف شده، ضبط و نگهداري شود. </a:t>
            </a:r>
            <a:endParaRPr lang="en-US" sz="3600" dirty="0">
              <a:cs typeface="B Titr" pitchFamily="2" charset="-78"/>
            </a:endParaRPr>
          </a:p>
          <a:p>
            <a:pPr algn="dist" rtl="1" eaLnBrk="1" hangingPunct="1"/>
            <a:endParaRPr lang="en-US" sz="3600" dirty="0">
              <a:cs typeface="B Tit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8601D3-4129-4550-9D66-FFD192DAE9CA}" type="slidenum">
              <a:rPr lang="fa-IR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fatemehbehtaj@yahoo.com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4/13/2014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404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sz="54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Titr" pitchFamily="2" charset="-78"/>
              </a:rPr>
              <a:t>اهداف درس</a:t>
            </a: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cs typeface="B Titr" pitchFamily="2" charset="-78"/>
            </a:endParaRPr>
          </a:p>
        </p:txBody>
      </p:sp>
      <p:sp>
        <p:nvSpPr>
          <p:cNvPr id="798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1538288"/>
            <a:ext cx="8077200" cy="4710112"/>
          </a:xfrm>
        </p:spPr>
        <p:txBody>
          <a:bodyPr>
            <a:normAutofit/>
          </a:bodyPr>
          <a:lstStyle/>
          <a:p>
            <a:pPr marL="609600" indent="-609600" algn="r" rtl="1"/>
            <a:r>
              <a:rPr lang="fa-IR" b="1" dirty="0" smtClean="0">
                <a:cs typeface="B Zar" pitchFamily="2" charset="-78"/>
              </a:rPr>
              <a:t>از دانشجويان انتظار می رود پس از پايان اين جلسه:</a:t>
            </a:r>
          </a:p>
          <a:p>
            <a:pPr marL="609600" indent="-609600" algn="r" rtl="1"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</a:p>
          <a:p>
            <a:pPr marL="609600" indent="-609600" algn="r" rtl="1"/>
            <a:r>
              <a:rPr lang="fa-IR" b="1" dirty="0" smtClean="0">
                <a:cs typeface="B Zar" pitchFamily="2" charset="-78"/>
              </a:rPr>
              <a:t>1- انواع متغیرها را بشناسد</a:t>
            </a:r>
          </a:p>
          <a:p>
            <a:pPr marL="609600" indent="-609600" algn="r" rtl="1"/>
            <a:endParaRPr lang="en-US" b="1" dirty="0" smtClean="0">
              <a:cs typeface="B Zar" pitchFamily="2" charset="-78"/>
            </a:endParaRPr>
          </a:p>
          <a:p>
            <a:pPr marL="609600" indent="-609600" algn="r" rtl="1"/>
            <a:r>
              <a:rPr lang="fa-IR" b="1" dirty="0" smtClean="0">
                <a:cs typeface="B Zar" pitchFamily="2" charset="-78"/>
              </a:rPr>
              <a:t>2- چگونگی ورود به </a:t>
            </a:r>
            <a:r>
              <a:rPr lang="en-US" b="1" dirty="0" err="1" smtClean="0">
                <a:cs typeface="B Zar" pitchFamily="2" charset="-78"/>
              </a:rPr>
              <a:t>spss</a:t>
            </a:r>
            <a:r>
              <a:rPr lang="fa-IR" b="1" dirty="0" smtClean="0">
                <a:cs typeface="B Zar" pitchFamily="2" charset="-78"/>
              </a:rPr>
              <a:t> را بشناسد</a:t>
            </a:r>
          </a:p>
          <a:p>
            <a:pPr marL="609600" indent="-609600" algn="r" rtl="1"/>
            <a:endParaRPr lang="fa-IR" b="1" dirty="0" smtClean="0">
              <a:cs typeface="B Zar" pitchFamily="2" charset="-78"/>
            </a:endParaRPr>
          </a:p>
          <a:p>
            <a:pPr marL="609600" indent="-609600" algn="r" rtl="1"/>
            <a:r>
              <a:rPr lang="fa-IR" b="1" dirty="0" smtClean="0">
                <a:cs typeface="B Zar" pitchFamily="2" charset="-78"/>
              </a:rPr>
              <a:t>3- بتواند داده ها را وارد سیستم کند </a:t>
            </a:r>
          </a:p>
          <a:p>
            <a:pPr marL="609600" indent="-609600" algn="r" rtl="1"/>
            <a:r>
              <a:rPr lang="fa-IR" b="1" dirty="0" smtClean="0">
                <a:cs typeface="B Zar" pitchFamily="2" charset="-78"/>
              </a:rPr>
              <a:t> </a:t>
            </a:r>
          </a:p>
          <a:p>
            <a:pPr marL="609600" indent="-609600" algn="r" rtl="1"/>
            <a:r>
              <a:rPr lang="fa-IR" b="1" dirty="0" smtClean="0">
                <a:cs typeface="B Zar" pitchFamily="2" charset="-78"/>
              </a:rPr>
              <a:t>4- آنالیز ساده توصیفی را انجام دهد.</a:t>
            </a:r>
          </a:p>
          <a:p>
            <a:pPr marL="609600" indent="-609600" algn="r" rtl="1"/>
            <a:endParaRPr lang="ar-SA" b="1" dirty="0" smtClean="0">
              <a:cs typeface="B Zar" pitchFamily="2" charset="-78"/>
            </a:endParaRPr>
          </a:p>
          <a:p>
            <a:pPr marL="609600" indent="-609600"/>
            <a:endParaRPr lang="en-US" b="1" dirty="0" smtClean="0">
              <a:cs typeface="B Za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0AD43D-B192-4273-BF84-23F51D4CA1B4}" type="slidenum">
              <a:rPr lang="fa-IR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5317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052514"/>
            <a:ext cx="8147050" cy="365125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ar-SA" dirty="0" smtClean="0">
                <a:cs typeface="B Titr" pitchFamily="2" charset="-78"/>
              </a:rPr>
              <a:t>ويرايش داده ها ابعاد مختلف دارد </a:t>
            </a:r>
            <a:r>
              <a:rPr lang="fa-IR" dirty="0" smtClean="0">
                <a:cs typeface="B Titr" pitchFamily="2" charset="-78"/>
              </a:rPr>
              <a:t>:</a:t>
            </a:r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endParaRPr lang="en-US" dirty="0" smtClean="0">
              <a:cs typeface="B Titr" pitchFamily="2" charset="-78"/>
            </a:endParaRPr>
          </a:p>
        </p:txBody>
      </p:sp>
      <p:sp>
        <p:nvSpPr>
          <p:cNvPr id="1607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2133601"/>
            <a:ext cx="8229600" cy="3992563"/>
          </a:xfrm>
        </p:spPr>
        <p:txBody>
          <a:bodyPr/>
          <a:lstStyle/>
          <a:p>
            <a:pPr marL="609600" indent="-609600" algn="r" rtl="1">
              <a:buFontTx/>
              <a:buAutoNum type="arabicPeriod"/>
            </a:pPr>
            <a:r>
              <a:rPr lang="ar-SA" sz="3600" dirty="0">
                <a:cs typeface="B Titr" pitchFamily="2" charset="-78"/>
              </a:rPr>
              <a:t>تغيير و اصلاح داده ها </a:t>
            </a:r>
          </a:p>
          <a:p>
            <a:pPr marL="609600" indent="-609600" algn="r" rtl="1">
              <a:buFontTx/>
              <a:buAutoNum type="arabicPeriod"/>
            </a:pPr>
            <a:r>
              <a:rPr lang="ar-SA" sz="3600" dirty="0">
                <a:cs typeface="B Titr" pitchFamily="2" charset="-78"/>
              </a:rPr>
              <a:t>اضافه كردن يك سطر </a:t>
            </a:r>
          </a:p>
          <a:p>
            <a:pPr marL="609600" indent="-609600" algn="r" rtl="1">
              <a:buFontTx/>
              <a:buAutoNum type="arabicPeriod"/>
            </a:pPr>
            <a:r>
              <a:rPr lang="ar-SA" sz="3600" dirty="0">
                <a:cs typeface="B Titr" pitchFamily="2" charset="-78"/>
              </a:rPr>
              <a:t> اضافه كردن متغير جديد </a:t>
            </a:r>
          </a:p>
          <a:p>
            <a:pPr marL="609600" indent="-609600" algn="r" rtl="1">
              <a:buFontTx/>
              <a:buAutoNum type="arabicPeriod"/>
            </a:pPr>
            <a:r>
              <a:rPr lang="ar-SA" sz="3600" dirty="0">
                <a:cs typeface="B Titr" pitchFamily="2" charset="-78"/>
              </a:rPr>
              <a:t> حذف سطر ( مورد ) </a:t>
            </a:r>
          </a:p>
          <a:p>
            <a:pPr marL="609600" indent="-609600" algn="r" rtl="1">
              <a:buFontTx/>
              <a:buAutoNum type="arabicPeriod"/>
            </a:pPr>
            <a:r>
              <a:rPr lang="ar-SA" sz="3600" dirty="0">
                <a:cs typeface="B Titr" pitchFamily="2" charset="-78"/>
              </a:rPr>
              <a:t>حذف ستون ( متغير ) 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6F82A1A-D9D8-44DB-98AD-697E64005922}" type="slidenum">
              <a:rPr lang="fa-IR"/>
              <a:pPr>
                <a:defRPr/>
              </a:pPr>
              <a:t>30</a:t>
            </a:fld>
            <a:endParaRPr lang="en-US"/>
          </a:p>
        </p:txBody>
      </p:sp>
      <p:sp>
        <p:nvSpPr>
          <p:cNvPr id="16077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208214" y="6021389"/>
            <a:ext cx="504825" cy="3587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761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ar-SA" b="1" dirty="0" smtClean="0">
                <a:cs typeface="B Titr" pitchFamily="2" charset="-78"/>
              </a:rPr>
              <a:t>انتخاب موار</a:t>
            </a:r>
            <a:r>
              <a:rPr lang="fa-IR" b="1" dirty="0" smtClean="0">
                <a:cs typeface="B Titr" pitchFamily="2" charset="-78"/>
              </a:rPr>
              <a:t>د (</a:t>
            </a:r>
            <a:r>
              <a:rPr lang="en-US" b="1" dirty="0" smtClean="0">
                <a:cs typeface="B Titr" pitchFamily="2" charset="-78"/>
              </a:rPr>
              <a:t>select cases</a:t>
            </a:r>
            <a:r>
              <a:rPr lang="fa-IR" b="1" dirty="0" smtClean="0">
                <a:cs typeface="B Titr" pitchFamily="2" charset="-78"/>
              </a:rPr>
              <a:t>)</a:t>
            </a:r>
            <a:endParaRPr lang="en-US" b="1" dirty="0" smtClean="0">
              <a:cs typeface="B Titr" pitchFamily="2" charset="-78"/>
            </a:endParaRPr>
          </a:p>
        </p:txBody>
      </p:sp>
      <p:sp>
        <p:nvSpPr>
          <p:cNvPr id="20890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rtl="1" eaLnBrk="1" hangingPunct="1"/>
            <a:r>
              <a:rPr lang="ar-SA" sz="3600" dirty="0">
                <a:cs typeface="B Titr" pitchFamily="2" charset="-78"/>
              </a:rPr>
              <a:t>گاهي لازم است روي بخشي از داده ها تجزيه وتحليل انجام دهيد</a:t>
            </a:r>
            <a:r>
              <a:rPr lang="fa-IR" sz="3600" dirty="0">
                <a:cs typeface="B Titr" pitchFamily="2" charset="-78"/>
              </a:rPr>
              <a:t>.</a:t>
            </a:r>
            <a:r>
              <a:rPr lang="ar-SA" sz="3600" dirty="0">
                <a:cs typeface="B Titr" pitchFamily="2" charset="-78"/>
              </a:rPr>
              <a:t> بنابراين به انتخاب داده نياز پيدا مي كنيد . 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1148EDC-250A-4214-8387-0D2D14FCAEF8}" type="slidenum">
              <a:rPr lang="fa-IR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778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b="1" dirty="0" smtClean="0">
                <a:cs typeface="B Titr" pitchFamily="2" charset="-78"/>
              </a:rPr>
              <a:t>( باز سازي داده ها ) </a:t>
            </a:r>
            <a:r>
              <a:rPr lang="en-US" b="1" dirty="0" smtClean="0">
                <a:latin typeface="Times New Roman" pitchFamily="18" charset="0"/>
                <a:cs typeface="B Titr" pitchFamily="2" charset="-78"/>
              </a:rPr>
              <a:t>Recoding</a:t>
            </a:r>
          </a:p>
        </p:txBody>
      </p:sp>
      <p:sp>
        <p:nvSpPr>
          <p:cNvPr id="21504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358901"/>
            <a:ext cx="7620000" cy="4508500"/>
          </a:xfrm>
        </p:spPr>
        <p:txBody>
          <a:bodyPr/>
          <a:lstStyle/>
          <a:p>
            <a:pPr algn="l" rtl="1" eaLnBrk="1" hangingPunct="1">
              <a:buFontTx/>
              <a:buNone/>
            </a:pPr>
            <a:endParaRPr lang="ar-SA" dirty="0" smtClean="0">
              <a:cs typeface="B Titr" pitchFamily="2" charset="-78"/>
            </a:endParaRPr>
          </a:p>
          <a:p>
            <a:pPr algn="r" rtl="1" eaLnBrk="1" hangingPunct="1">
              <a:buFontTx/>
              <a:buNone/>
            </a:pPr>
            <a:r>
              <a:rPr lang="ar-SA" dirty="0" smtClean="0">
                <a:cs typeface="B Titr" pitchFamily="2" charset="-78"/>
              </a:rPr>
              <a:t>    دربرخي از پژوهش ها بسته به ماهيت متغيروداده ها ممكن است لازم شود با تركيب داده هاي موجود يك متغير جديد ساخته شود . گاهي لازم است داده هاي موجود طبقه بندي شود. مثلا متغير </a:t>
            </a:r>
            <a:r>
              <a:rPr lang="fa-IR" dirty="0" smtClean="0">
                <a:cs typeface="B Titr" pitchFamily="2" charset="-78"/>
              </a:rPr>
              <a:t>سن </a:t>
            </a:r>
            <a:r>
              <a:rPr lang="ar-SA" dirty="0" smtClean="0">
                <a:cs typeface="B Titr" pitchFamily="2" charset="-78"/>
              </a:rPr>
              <a:t>به </a:t>
            </a:r>
            <a:r>
              <a:rPr lang="ar-SA" dirty="0" smtClean="0">
                <a:cs typeface="B Titr" pitchFamily="2" charset="-78"/>
              </a:rPr>
              <a:t>3 طبقه </a:t>
            </a:r>
            <a:r>
              <a:rPr lang="fa-IR" dirty="0" smtClean="0">
                <a:cs typeface="B Titr" pitchFamily="2" charset="-78"/>
              </a:rPr>
              <a:t>کمتر از 40سال</a:t>
            </a:r>
            <a:r>
              <a:rPr lang="ar-SA" dirty="0" smtClean="0">
                <a:cs typeface="B Titr" pitchFamily="2" charset="-78"/>
              </a:rPr>
              <a:t>، </a:t>
            </a:r>
            <a:r>
              <a:rPr lang="fa-IR" dirty="0" smtClean="0">
                <a:cs typeface="B Titr" pitchFamily="2" charset="-78"/>
              </a:rPr>
              <a:t>40 تا 60 و بیشتر از 60 سال </a:t>
            </a:r>
            <a:r>
              <a:rPr lang="ar-SA" dirty="0" smtClean="0">
                <a:cs typeface="B Titr" pitchFamily="2" charset="-78"/>
              </a:rPr>
              <a:t>طبقه </a:t>
            </a:r>
            <a:r>
              <a:rPr lang="ar-SA" dirty="0" smtClean="0">
                <a:cs typeface="B Titr" pitchFamily="2" charset="-78"/>
              </a:rPr>
              <a:t>بندي گردد. 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35723FC-C653-470C-9392-75AB1A068A2B}" type="slidenum">
              <a:rPr lang="fa-IR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222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b="1" smtClean="0">
                <a:cs typeface="B Titr" pitchFamily="2" charset="-78"/>
              </a:rPr>
              <a:t>( محاسبه داده ها ) </a:t>
            </a:r>
            <a:r>
              <a:rPr lang="en-US" b="1" smtClean="0">
                <a:latin typeface="Times New Roman" pitchFamily="18" charset="0"/>
                <a:cs typeface="B Titr" pitchFamily="2" charset="-78"/>
              </a:rPr>
              <a:t>Compute</a:t>
            </a:r>
            <a:endParaRPr lang="en-US" b="1" dirty="0" smtClean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3142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dist" rtl="1" eaLnBrk="1" hangingPunct="1">
              <a:buFontTx/>
              <a:buNone/>
            </a:pPr>
            <a:endParaRPr lang="fa-IR" sz="3600">
              <a:cs typeface="B Titr" pitchFamily="2" charset="-78"/>
            </a:endParaRPr>
          </a:p>
          <a:p>
            <a:pPr algn="dist" rtl="1" eaLnBrk="1" hangingPunct="1">
              <a:buFontTx/>
              <a:buNone/>
            </a:pPr>
            <a:r>
              <a:rPr lang="ar-SA" sz="3600">
                <a:cs typeface="B Titr" pitchFamily="2" charset="-78"/>
              </a:rPr>
              <a:t> با استفاده از عبارات عددي ، مي توان يك متغير جديد ايجاد كرد.</a:t>
            </a:r>
            <a:endParaRPr lang="fa-IR" sz="3600">
              <a:cs typeface="B Titr" pitchFamily="2" charset="-78"/>
            </a:endParaRPr>
          </a:p>
          <a:p>
            <a:pPr algn="just" rtl="1" eaLnBrk="1" hangingPunct="1">
              <a:buFontTx/>
              <a:buNone/>
            </a:pPr>
            <a:r>
              <a:rPr lang="fa-IR" sz="3600">
                <a:cs typeface="B Titr" pitchFamily="2" charset="-78"/>
              </a:rPr>
              <a:t>مثلا محاسبه </a:t>
            </a:r>
            <a:r>
              <a:rPr lang="en-US" sz="3600">
                <a:cs typeface="B Titr" pitchFamily="2" charset="-78"/>
              </a:rPr>
              <a:t>BMI</a:t>
            </a:r>
            <a:r>
              <a:rPr lang="fa-IR" sz="3600">
                <a:cs typeface="B Titr" pitchFamily="2" charset="-78"/>
              </a:rPr>
              <a:t> از قد و وزن.</a:t>
            </a:r>
            <a:r>
              <a:rPr lang="ar-SA" sz="3600">
                <a:cs typeface="B Titr" pitchFamily="2" charset="-78"/>
              </a:rPr>
              <a:t> 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3BF9A28-C065-44C2-979A-BD1C7B1F0E99}" type="slidenum">
              <a:rPr lang="fa-IR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61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سوال؟؟؟؟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12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SPSS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 Statistical Package for the Social </a:t>
            </a:r>
            <a:r>
              <a:rPr lang="en-US" u="sng" dirty="0" smtClean="0">
                <a:hlinkClick r:id="rId2"/>
              </a:rPr>
              <a:t>Sciences</a:t>
            </a:r>
            <a:endParaRPr lang="en-US" u="sng" dirty="0">
              <a:hlinkClick r:id="rId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85750"/>
            <a:ext cx="7696200" cy="1066800"/>
          </a:xfrm>
        </p:spPr>
        <p:txBody>
          <a:bodyPr/>
          <a:lstStyle/>
          <a:p>
            <a:r>
              <a:rPr lang="en-US" altLang="fa-IR" smtClean="0"/>
              <a:t>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fa-IR" smtClean="0"/>
              <a:t>   </a:t>
            </a:r>
          </a:p>
        </p:txBody>
      </p:sp>
      <p:sp>
        <p:nvSpPr>
          <p:cNvPr id="10244" name="Rectangle 32"/>
          <p:cNvSpPr>
            <a:spLocks noChangeArrowheads="1"/>
          </p:cNvSpPr>
          <p:nvPr/>
        </p:nvSpPr>
        <p:spPr bwMode="auto">
          <a:xfrm>
            <a:off x="2209800" y="609601"/>
            <a:ext cx="777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pPr algn="ctr"/>
            <a:r>
              <a:rPr kumimoji="1" lang="ar-SA" altLang="fa-IR" sz="4000" b="1">
                <a:solidFill>
                  <a:srgbClr val="FF6699"/>
                </a:solidFill>
                <a:latin typeface="Tahoma" panose="020B0604030504040204" pitchFamily="34" charset="0"/>
                <a:cs typeface="Titr" pitchFamily="2" charset="-78"/>
              </a:rPr>
              <a:t>پرسشنامه </a:t>
            </a:r>
            <a:endParaRPr kumimoji="1" lang="en-US" altLang="fa-IR" sz="4000" b="1">
              <a:solidFill>
                <a:srgbClr val="FF6699"/>
              </a:solidFill>
              <a:latin typeface="Tahoma" panose="020B0604030504040204" pitchFamily="34" charset="0"/>
              <a:cs typeface="Titr" pitchFamily="2" charset="-78"/>
            </a:endParaRPr>
          </a:p>
        </p:txBody>
      </p:sp>
      <p:sp>
        <p:nvSpPr>
          <p:cNvPr id="10245" name="Rectangle 33"/>
          <p:cNvSpPr>
            <a:spLocks noChangeArrowheads="1"/>
          </p:cNvSpPr>
          <p:nvPr/>
        </p:nvSpPr>
        <p:spPr bwMode="auto">
          <a:xfrm>
            <a:off x="2209800" y="1785938"/>
            <a:ext cx="788670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kumimoji="1" lang="ar-SA" altLang="fa-IR" sz="2200" b="1" dirty="0">
                <a:solidFill>
                  <a:schemeClr val="accent2"/>
                </a:solidFill>
                <a:latin typeface="Tahoma" panose="020B0604030504040204" pitchFamily="34" charset="0"/>
                <a:cs typeface="Titr" pitchFamily="2" charset="-78"/>
              </a:rPr>
              <a:t>مقدمه پرسشنامه: </a:t>
            </a:r>
            <a:r>
              <a:rPr kumimoji="1" lang="ar-SA" altLang="fa-IR" sz="2200" b="1" dirty="0">
                <a:latin typeface="Tahoma" panose="020B0604030504040204" pitchFamily="34" charset="0"/>
                <a:cs typeface="Titr" pitchFamily="2" charset="-78"/>
              </a:rPr>
              <a:t>توضيحات طرح و مشخصات پرسشگر </a:t>
            </a:r>
          </a:p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kumimoji="1" lang="ar-SA" altLang="fa-IR" sz="2200" b="1" dirty="0">
                <a:solidFill>
                  <a:schemeClr val="accent2"/>
                </a:solidFill>
                <a:latin typeface="Tahoma" panose="020B0604030504040204" pitchFamily="34" charset="0"/>
                <a:cs typeface="Titr" pitchFamily="2" charset="-78"/>
              </a:rPr>
              <a:t>----------------------------</a:t>
            </a:r>
          </a:p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kumimoji="1" lang="ar-SA" altLang="fa-IR" sz="2200" b="1" dirty="0">
                <a:solidFill>
                  <a:schemeClr val="accent2"/>
                </a:solidFill>
                <a:latin typeface="Tahoma" panose="020B0604030504040204" pitchFamily="34" charset="0"/>
                <a:cs typeface="Titr" pitchFamily="2" charset="-78"/>
              </a:rPr>
              <a:t>اطلاعات مورد لزوم:</a:t>
            </a:r>
            <a:r>
              <a:rPr kumimoji="1" lang="en-US" altLang="fa-IR" sz="2200" b="1" dirty="0">
                <a:solidFill>
                  <a:schemeClr val="accent2"/>
                </a:solidFill>
                <a:latin typeface="Tahoma" panose="020B0604030504040204" pitchFamily="34" charset="0"/>
                <a:cs typeface="Titr" pitchFamily="2" charset="-78"/>
              </a:rPr>
              <a:t>   </a:t>
            </a:r>
            <a:r>
              <a:rPr kumimoji="1" lang="ar-SA" altLang="fa-IR" sz="2200" b="1" dirty="0">
                <a:solidFill>
                  <a:schemeClr val="accent2"/>
                </a:solidFill>
                <a:latin typeface="Tahoma" panose="020B0604030504040204" pitchFamily="34" charset="0"/>
                <a:cs typeface="Titr" pitchFamily="2" charset="-78"/>
              </a:rPr>
              <a:t>	</a:t>
            </a:r>
            <a:r>
              <a:rPr kumimoji="1" lang="ar-SA" altLang="fa-IR" sz="1700" b="1" dirty="0">
                <a:latin typeface="Tahoma" panose="020B0604030504040204" pitchFamily="34" charset="0"/>
                <a:cs typeface="Titr" pitchFamily="2" charset="-78"/>
              </a:rPr>
              <a:t>شماره پرسشنامه :</a:t>
            </a:r>
          </a:p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kumimoji="1" lang="ar-SA" altLang="fa-IR" sz="1700" b="1" dirty="0">
                <a:latin typeface="Tahoma" panose="020B0604030504040204" pitchFamily="34" charset="0"/>
                <a:cs typeface="Titr" pitchFamily="2" charset="-78"/>
              </a:rPr>
              <a:t>جنس:                   </a:t>
            </a:r>
            <a:r>
              <a:rPr kumimoji="1" lang="en-US" altLang="fa-IR" sz="1700" b="1" dirty="0" smtClean="0">
                <a:latin typeface="Tahoma" panose="020B0604030504040204" pitchFamily="34" charset="0"/>
                <a:cs typeface="Titr" pitchFamily="2" charset="-78"/>
              </a:rPr>
              <a:t>        </a:t>
            </a:r>
            <a:r>
              <a:rPr kumimoji="1" lang="ar-SA" altLang="fa-IR" sz="1700" b="1" dirty="0" smtClean="0">
                <a:latin typeface="Tahoma" panose="020B0604030504040204" pitchFamily="34" charset="0"/>
                <a:cs typeface="Titr" pitchFamily="2" charset="-78"/>
              </a:rPr>
              <a:t>سن</a:t>
            </a:r>
            <a:r>
              <a:rPr kumimoji="1" lang="ar-SA" altLang="fa-IR" sz="1700" b="1" dirty="0">
                <a:latin typeface="Tahoma" panose="020B0604030504040204" pitchFamily="34" charset="0"/>
                <a:cs typeface="Titr" pitchFamily="2" charset="-78"/>
              </a:rPr>
              <a:t>: 		      وزن:		             قد:                </a:t>
            </a:r>
          </a:p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kumimoji="1" lang="ar-SA" altLang="fa-IR" sz="1700" b="1" dirty="0">
                <a:latin typeface="Tahoma" panose="020B0604030504040204" pitchFamily="34" charset="0"/>
                <a:cs typeface="Titr" pitchFamily="2" charset="-78"/>
              </a:rPr>
              <a:t>رشته تحصيلي:     		واكسن هپاتيت:    		</a:t>
            </a:r>
          </a:p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kumimoji="1" lang="ar-SA" altLang="fa-IR" sz="1700" b="1" dirty="0">
                <a:latin typeface="Tahoma" panose="020B0604030504040204" pitchFamily="34" charset="0"/>
                <a:cs typeface="Titr" pitchFamily="2" charset="-78"/>
              </a:rPr>
              <a:t>به خاطر مواجهه شغلي چند بار دچار صدمه ناشي از اجسام تيز شده ايد؟ </a:t>
            </a:r>
          </a:p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kumimoji="1" lang="ar-SA" altLang="fa-IR" sz="1700" b="1" dirty="0">
                <a:latin typeface="Tahoma" panose="020B0604030504040204" pitchFamily="34" charset="0"/>
                <a:cs typeface="Titr" pitchFamily="2" charset="-78"/>
              </a:rPr>
              <a:t>در زمان انجام كدام اعمال زير دچار صدمه ناشي از اجسام تيز شده ايد؟</a:t>
            </a:r>
          </a:p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</a:pPr>
            <a:r>
              <a:rPr kumimoji="1" lang="ar-SA" altLang="fa-IR" sz="1700" b="1" dirty="0">
                <a:latin typeface="Tahoma" panose="020B0604030504040204" pitchFamily="34" charset="0"/>
                <a:cs typeface="Titr" pitchFamily="2" charset="-78"/>
              </a:rPr>
              <a:t>نمونه گيري از سرخرگ جهت بررسي گازهاي خون</a:t>
            </a:r>
          </a:p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</a:pPr>
            <a:r>
              <a:rPr kumimoji="1" lang="ar-SA" altLang="fa-IR" sz="1700" b="1" dirty="0">
                <a:latin typeface="Tahoma" panose="020B0604030504040204" pitchFamily="34" charset="0"/>
                <a:cs typeface="Titr" pitchFamily="2" charset="-78"/>
              </a:rPr>
              <a:t>نمونه گيري يا تزريق وريدي</a:t>
            </a:r>
          </a:p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</a:pPr>
            <a:r>
              <a:rPr kumimoji="1" lang="ar-SA" altLang="fa-IR" sz="1700" b="1" dirty="0">
                <a:latin typeface="Tahoma" panose="020B0604030504040204" pitchFamily="34" charset="0"/>
                <a:cs typeface="Titr" pitchFamily="2" charset="-78"/>
              </a:rPr>
              <a:t>بخيه زدن زخم</a:t>
            </a:r>
          </a:p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</a:pPr>
            <a:r>
              <a:rPr kumimoji="1" lang="ar-SA" altLang="fa-IR" sz="1700" b="1" dirty="0">
                <a:latin typeface="Tahoma" panose="020B0604030504040204" pitchFamily="34" charset="0"/>
                <a:cs typeface="Titr" pitchFamily="2" charset="-78"/>
              </a:rPr>
              <a:t>ساير موارد</a:t>
            </a:r>
          </a:p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</a:pPr>
            <a:endParaRPr kumimoji="1" lang="ar-SA" altLang="fa-IR" sz="1700" b="1" dirty="0">
              <a:latin typeface="Tahoma" panose="020B0604030504040204" pitchFamily="34" charset="0"/>
              <a:cs typeface="Titr" pitchFamily="2" charset="-78"/>
            </a:endParaRPr>
          </a:p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kumimoji="1" lang="ar-SA" altLang="fa-IR" sz="2200" b="1" dirty="0">
                <a:latin typeface="Tahoma" panose="020B0604030504040204" pitchFamily="34" charset="0"/>
                <a:cs typeface="Titr" pitchFamily="2" charset="-78"/>
              </a:rPr>
              <a:t> </a:t>
            </a:r>
            <a:endParaRPr kumimoji="1" lang="en-US" altLang="fa-IR" sz="2200" b="1" dirty="0">
              <a:latin typeface="Tahoma" panose="020B0604030504040204" pitchFamily="34" charset="0"/>
              <a:cs typeface="Titr" pitchFamily="2" charset="-78"/>
            </a:endParaRPr>
          </a:p>
        </p:txBody>
      </p:sp>
      <p:sp>
        <p:nvSpPr>
          <p:cNvPr id="10246" name="Rectangle 34"/>
          <p:cNvSpPr>
            <a:spLocks noChangeArrowheads="1"/>
          </p:cNvSpPr>
          <p:nvPr/>
        </p:nvSpPr>
        <p:spPr bwMode="auto">
          <a:xfrm>
            <a:off x="5667375" y="285750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endParaRPr lang="fa-IR" altLang="fa-IR"/>
          </a:p>
        </p:txBody>
      </p:sp>
      <p:sp>
        <p:nvSpPr>
          <p:cNvPr id="10247" name="Rectangle 35"/>
          <p:cNvSpPr>
            <a:spLocks noChangeArrowheads="1"/>
          </p:cNvSpPr>
          <p:nvPr/>
        </p:nvSpPr>
        <p:spPr bwMode="auto">
          <a:xfrm>
            <a:off x="7442803" y="2928938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endParaRPr lang="fa-IR" altLang="fa-IR"/>
          </a:p>
        </p:txBody>
      </p:sp>
      <p:sp>
        <p:nvSpPr>
          <p:cNvPr id="10248" name="Rectangle 36"/>
          <p:cNvSpPr>
            <a:spLocks noChangeArrowheads="1"/>
          </p:cNvSpPr>
          <p:nvPr/>
        </p:nvSpPr>
        <p:spPr bwMode="auto">
          <a:xfrm>
            <a:off x="6441035" y="3206312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endParaRPr lang="fa-IR" altLang="fa-IR"/>
          </a:p>
        </p:txBody>
      </p:sp>
      <p:sp>
        <p:nvSpPr>
          <p:cNvPr id="10249" name="Rectangle 37"/>
          <p:cNvSpPr>
            <a:spLocks noChangeArrowheads="1"/>
          </p:cNvSpPr>
          <p:nvPr/>
        </p:nvSpPr>
        <p:spPr bwMode="auto">
          <a:xfrm>
            <a:off x="3667125" y="2928938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endParaRPr lang="fa-IR" altLang="fa-IR"/>
          </a:p>
        </p:txBody>
      </p:sp>
      <p:sp>
        <p:nvSpPr>
          <p:cNvPr id="10250" name="Rectangle 38"/>
          <p:cNvSpPr>
            <a:spLocks noChangeArrowheads="1"/>
          </p:cNvSpPr>
          <p:nvPr/>
        </p:nvSpPr>
        <p:spPr bwMode="auto">
          <a:xfrm>
            <a:off x="5024438" y="4071938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endParaRPr lang="fa-IR" altLang="fa-IR"/>
          </a:p>
        </p:txBody>
      </p:sp>
      <p:sp>
        <p:nvSpPr>
          <p:cNvPr id="10251" name="Rectangle 39"/>
          <p:cNvSpPr>
            <a:spLocks noChangeArrowheads="1"/>
          </p:cNvSpPr>
          <p:nvPr/>
        </p:nvSpPr>
        <p:spPr bwMode="auto">
          <a:xfrm>
            <a:off x="3648075" y="3716338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endParaRPr lang="fa-IR" altLang="fa-IR"/>
          </a:p>
        </p:txBody>
      </p:sp>
      <p:sp>
        <p:nvSpPr>
          <p:cNvPr id="10252" name="Rectangle 40"/>
          <p:cNvSpPr>
            <a:spLocks noChangeArrowheads="1"/>
          </p:cNvSpPr>
          <p:nvPr/>
        </p:nvSpPr>
        <p:spPr bwMode="auto">
          <a:xfrm>
            <a:off x="3629025" y="342900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endParaRPr lang="fa-IR" altLang="fa-IR"/>
          </a:p>
        </p:txBody>
      </p:sp>
      <p:sp>
        <p:nvSpPr>
          <p:cNvPr id="10253" name="Rectangle 41"/>
          <p:cNvSpPr>
            <a:spLocks noChangeArrowheads="1"/>
          </p:cNvSpPr>
          <p:nvPr/>
        </p:nvSpPr>
        <p:spPr bwMode="auto">
          <a:xfrm>
            <a:off x="7810500" y="5072063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endParaRPr lang="fa-IR" altLang="fa-IR"/>
          </a:p>
        </p:txBody>
      </p:sp>
      <p:sp>
        <p:nvSpPr>
          <p:cNvPr id="10254" name="Rectangle 42"/>
          <p:cNvSpPr>
            <a:spLocks noChangeArrowheads="1"/>
          </p:cNvSpPr>
          <p:nvPr/>
        </p:nvSpPr>
        <p:spPr bwMode="auto">
          <a:xfrm>
            <a:off x="6881813" y="4357688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endParaRPr lang="fa-IR" altLang="fa-IR"/>
          </a:p>
        </p:txBody>
      </p:sp>
      <p:sp>
        <p:nvSpPr>
          <p:cNvPr id="10255" name="Rectangle 43"/>
          <p:cNvSpPr>
            <a:spLocks noChangeArrowheads="1"/>
          </p:cNvSpPr>
          <p:nvPr/>
        </p:nvSpPr>
        <p:spPr bwMode="auto">
          <a:xfrm>
            <a:off x="7739063" y="4714875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endParaRPr lang="fa-IR" altLang="fa-IR"/>
          </a:p>
        </p:txBody>
      </p:sp>
      <p:sp>
        <p:nvSpPr>
          <p:cNvPr id="10256" name="Rectangle 44"/>
          <p:cNvSpPr>
            <a:spLocks noChangeArrowheads="1"/>
          </p:cNvSpPr>
          <p:nvPr/>
        </p:nvSpPr>
        <p:spPr bwMode="auto">
          <a:xfrm>
            <a:off x="8541945" y="3193667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endParaRPr lang="fa-IR" altLang="fa-IR"/>
          </a:p>
        </p:txBody>
      </p:sp>
      <p:sp>
        <p:nvSpPr>
          <p:cNvPr id="10257" name="Rectangle 45"/>
          <p:cNvSpPr>
            <a:spLocks noChangeArrowheads="1"/>
          </p:cNvSpPr>
          <p:nvPr/>
        </p:nvSpPr>
        <p:spPr bwMode="auto">
          <a:xfrm>
            <a:off x="8896842" y="2928938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xmlns="" val="40931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33376"/>
            <a:ext cx="7696200" cy="792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fa-IR" smtClean="0"/>
              <a:t>  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09800" y="609601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pPr algn="ctr"/>
            <a:r>
              <a:rPr kumimoji="1" lang="ar-SA" altLang="fa-IR" sz="4000" b="1">
                <a:solidFill>
                  <a:srgbClr val="FF6699"/>
                </a:solidFill>
                <a:latin typeface="Tahoma" panose="020B0604030504040204" pitchFamily="34" charset="0"/>
                <a:cs typeface="Titr" pitchFamily="2" charset="-78"/>
              </a:rPr>
              <a:t>كد گذاري</a:t>
            </a:r>
            <a:endParaRPr kumimoji="1" lang="en-US" altLang="fa-IR" sz="4000" b="1">
              <a:solidFill>
                <a:srgbClr val="FF6699"/>
              </a:solidFill>
              <a:latin typeface="Tahoma" panose="020B0604030504040204" pitchFamily="34" charset="0"/>
              <a:cs typeface="Titr" pitchFamily="2" charset="-78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pPr algn="r" rtl="1">
              <a:lnSpc>
                <a:spcPct val="135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fa-IR" sz="2600" b="1">
                <a:latin typeface="Tahoma" panose="020B0604030504040204" pitchFamily="34" charset="0"/>
              </a:rPr>
              <a:t>  </a:t>
            </a:r>
          </a:p>
        </p:txBody>
      </p:sp>
      <p:graphicFrame>
        <p:nvGraphicFramePr>
          <p:cNvPr id="310278" name="Group 6"/>
          <p:cNvGraphicFramePr>
            <a:graphicFrameLocks noGrp="1"/>
          </p:cNvGraphicFramePr>
          <p:nvPr/>
        </p:nvGraphicFramePr>
        <p:xfrm>
          <a:off x="2667000" y="1428750"/>
          <a:ext cx="6934200" cy="5214938"/>
        </p:xfrm>
        <a:graphic>
          <a:graphicData uri="http://schemas.openxmlformats.org/drawingml/2006/table">
            <a:tbl>
              <a:tblPr/>
              <a:tblGrid>
                <a:gridCol w="3341688"/>
                <a:gridCol w="2108200"/>
                <a:gridCol w="1484312"/>
              </a:tblGrid>
              <a:tr h="555672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كد</a:t>
                      </a:r>
                      <a:endParaRPr kumimoji="1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tr" pitchFamily="2" charset="-7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شرح</a:t>
                      </a:r>
                      <a:endParaRPr kumimoji="1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tr" pitchFamily="2" charset="-7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نام متغير</a:t>
                      </a:r>
                      <a:endParaRPr kumimoji="1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tr" pitchFamily="2" charset="-7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266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عدد مربوطه</a:t>
                      </a:r>
                      <a:endParaRPr kumimoji="1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tr" pitchFamily="2" charset="-78"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مرد=1، زن=2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عدد مربوطه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عدد مربوطه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عدد مربوطه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پزشكي=1، پرستاري=2، مامائي=3دندانپزشكي=4، ساير=5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واكسن زده=1</a:t>
                      </a: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 </a:t>
                      </a: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واكسن نزده=</a:t>
                      </a: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2</a:t>
                      </a:r>
                      <a:endParaRPr kumimoji="1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tr" pitchFamily="2" charset="-78"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عدد مربوطه (0، 1، 2، . . . )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براي </a:t>
                      </a: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هركدام (4 متغير): 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   صدمه=1، بدون صدمه=0</a:t>
                      </a:r>
                      <a:endParaRPr kumimoji="1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tr" pitchFamily="2" charset="-7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 شماره پرسشنامه</a:t>
                      </a:r>
                      <a:endParaRPr kumimoji="1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tr" pitchFamily="2" charset="-78"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جنس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 سن به سال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 وزن به كيلو گرم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 قد به سانتيمتر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رشته</a:t>
                      </a:r>
                      <a:endParaRPr kumimoji="1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tr" pitchFamily="2" charset="-78"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واكسن هپاتيت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تعداد صدمه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tr" pitchFamily="2" charset="-78"/>
                        </a:rPr>
                        <a:t>نوع عمل مورد صدمه</a:t>
                      </a:r>
                      <a:endParaRPr kumimoji="1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tr" pitchFamily="2" charset="-7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ID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Sex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Age 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Wt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Ht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College</a:t>
                      </a:r>
                      <a:endParaRPr kumimoji="1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Vaccine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Needle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Type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72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smtClean="0"/>
              <a:t>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fa-IR" smtClean="0"/>
              <a:t>     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pPr algn="ctr"/>
            <a:r>
              <a:rPr kumimoji="1" lang="en-US" altLang="fa-IR" sz="4000">
                <a:solidFill>
                  <a:srgbClr val="FF6699"/>
                </a:solidFill>
                <a:latin typeface="Tahoma" panose="020B0604030504040204" pitchFamily="34" charset="0"/>
                <a:cs typeface="Titr" pitchFamily="2" charset="-78"/>
              </a:rPr>
              <a:t>Data</a:t>
            </a:r>
            <a:r>
              <a:rPr kumimoji="1" lang="en-US" altLang="fa-IR" sz="3000">
                <a:solidFill>
                  <a:srgbClr val="FF0000"/>
                </a:solidFill>
                <a:latin typeface="Tahoma" panose="020B0604030504040204" pitchFamily="34" charset="0"/>
                <a:cs typeface="Titr" pitchFamily="2" charset="-78"/>
              </a:rPr>
              <a:t> </a:t>
            </a:r>
            <a:r>
              <a:rPr kumimoji="1" lang="en-US" altLang="fa-IR" sz="4000">
                <a:solidFill>
                  <a:srgbClr val="FF6699"/>
                </a:solidFill>
                <a:latin typeface="Tahoma" panose="020B0604030504040204" pitchFamily="34" charset="0"/>
                <a:cs typeface="Titr" pitchFamily="2" charset="-78"/>
              </a:rPr>
              <a:t>Sheet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9pPr>
          </a:lstStyle>
          <a:p>
            <a:pPr algn="r" rtl="1">
              <a:lnSpc>
                <a:spcPct val="135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fa-IR" sz="2600" b="1">
                <a:latin typeface="Tahoma" panose="020B0604030504040204" pitchFamily="34" charset="0"/>
              </a:rPr>
              <a:t>   </a:t>
            </a:r>
          </a:p>
        </p:txBody>
      </p:sp>
      <p:graphicFrame>
        <p:nvGraphicFramePr>
          <p:cNvPr id="3113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7819386"/>
              </p:ext>
            </p:extLst>
          </p:nvPr>
        </p:nvGraphicFramePr>
        <p:xfrm>
          <a:off x="1585591" y="1989138"/>
          <a:ext cx="8363687" cy="4248150"/>
        </p:xfrm>
        <a:graphic>
          <a:graphicData uri="http://schemas.openxmlformats.org/drawingml/2006/table">
            <a:tbl>
              <a:tblPr/>
              <a:tblGrid>
                <a:gridCol w="690139"/>
                <a:gridCol w="691832"/>
                <a:gridCol w="690139"/>
                <a:gridCol w="690139"/>
                <a:gridCol w="808546"/>
                <a:gridCol w="573424"/>
                <a:gridCol w="690139"/>
                <a:gridCol w="690139"/>
                <a:gridCol w="690139"/>
                <a:gridCol w="691832"/>
                <a:gridCol w="767080"/>
                <a:gridCol w="690139"/>
              </a:tblGrid>
              <a:tr h="708025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College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Vaccine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Needle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Artry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suture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Else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173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4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326968" y="876846"/>
            <a:ext cx="3754437" cy="4525963"/>
          </a:xfrm>
        </p:spPr>
        <p:txBody>
          <a:bodyPr/>
          <a:lstStyle/>
          <a:p>
            <a:pPr algn="ctr" rtl="1"/>
            <a:r>
              <a:rPr lang="ar-SA" dirty="0" smtClean="0">
                <a:cs typeface="B Titr" pitchFamily="2" charset="-78"/>
              </a:rPr>
              <a:t>از فهرست برنامه هاي ويندوز گزينه </a:t>
            </a:r>
            <a:r>
              <a:rPr lang="en-US" dirty="0">
                <a:hlinkClick r:id="rId3"/>
              </a:rPr>
              <a:t>IBM SPSS Statistics</a:t>
            </a:r>
            <a:r>
              <a:rPr lang="ar-SA" dirty="0" smtClean="0">
                <a:latin typeface="Times New Roman" pitchFamily="18" charset="0"/>
                <a:cs typeface="B Titr" pitchFamily="2" charset="-78"/>
              </a:rPr>
              <a:t> را انتخاب</a:t>
            </a:r>
            <a:r>
              <a:rPr lang="ar-SA" dirty="0" smtClean="0">
                <a:cs typeface="B Titr" pitchFamily="2" charset="-78"/>
              </a:rPr>
              <a:t> نموده و پس از باز شدن پنجره، روي گزينه </a:t>
            </a:r>
            <a:r>
              <a:rPr lang="en-US" dirty="0">
                <a:hlinkClick r:id="rId3"/>
              </a:rPr>
              <a:t>IBM SPSS Statistics 20</a:t>
            </a:r>
            <a:endParaRPr lang="en-US" dirty="0"/>
          </a:p>
          <a:p>
            <a:pPr marL="0" indent="0" algn="ctr" rtl="1">
              <a:buNone/>
            </a:pPr>
            <a:r>
              <a:rPr lang="ar-SA" dirty="0" smtClean="0">
                <a:latin typeface="Times New Roman" pitchFamily="18" charset="0"/>
                <a:cs typeface="B Titr" pitchFamily="2" charset="-78"/>
              </a:rPr>
              <a:t>كليك</a:t>
            </a:r>
            <a:r>
              <a:rPr lang="fa-IR" dirty="0" smtClean="0">
                <a:latin typeface="Times New Roman" pitchFamily="18" charset="0"/>
                <a:cs typeface="B Titr" pitchFamily="2" charset="-78"/>
              </a:rPr>
              <a:t>  </a:t>
            </a:r>
            <a:r>
              <a:rPr lang="ar-SA" dirty="0" smtClean="0">
                <a:latin typeface="Times New Roman" pitchFamily="18" charset="0"/>
                <a:cs typeface="B Titr" pitchFamily="2" charset="-78"/>
              </a:rPr>
              <a:t>نماييد</a:t>
            </a:r>
            <a:r>
              <a:rPr lang="ar-SA" dirty="0" smtClean="0">
                <a:cs typeface="B Titr" pitchFamily="2" charset="-78"/>
              </a:rPr>
              <a:t>.</a:t>
            </a:r>
            <a:endParaRPr lang="en-US" dirty="0" smtClean="0">
              <a:cs typeface="B Titr" pitchFamily="2" charset="-78"/>
            </a:endParaRPr>
          </a:p>
          <a:p>
            <a:pPr algn="r" rtl="1" eaLnBrk="1" hangingPunct="1"/>
            <a:endParaRPr lang="ar-SA" sz="2800" dirty="0">
              <a:cs typeface="B Titr" pitchFamily="2" charset="-7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E6605-233F-4C57-978C-BC79E5137707}" type="slidenum">
              <a:rPr lang="fa-IR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0903" name="AutoShape 3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351089" y="5734050"/>
            <a:ext cx="288925" cy="5778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nline Image Placeholder 1"/>
          <p:cNvSpPr>
            <a:spLocks noGrp="1"/>
          </p:cNvSpPr>
          <p:nvPr>
            <p:ph type="clipArt" sz="half" idx="1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1088" y="874298"/>
            <a:ext cx="3363912" cy="4528510"/>
          </a:xfrm>
          <a:prstGeom prst="rect">
            <a:avLst/>
          </a:prstGeom>
        </p:spPr>
      </p:pic>
      <p:sp>
        <p:nvSpPr>
          <p:cNvPr id="14" name="Line 40"/>
          <p:cNvSpPr>
            <a:spLocks noChangeShapeType="1"/>
          </p:cNvSpPr>
          <p:nvPr/>
        </p:nvSpPr>
        <p:spPr bwMode="auto">
          <a:xfrm flipH="1">
            <a:off x="4499371" y="3429000"/>
            <a:ext cx="2892028" cy="175788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6509731"/>
      </p:ext>
    </p:extLst>
  </p:cSld>
  <p:clrMapOvr>
    <a:masterClrMapping/>
  </p:clrMapOvr>
  <p:transition advTm="15000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ar-SA" sz="4800" smtClean="0">
                <a:cs typeface="B Titr" pitchFamily="2" charset="-78"/>
              </a:rPr>
              <a:t>پنجره ويرايشگر داده ها</a:t>
            </a:r>
            <a:endParaRPr lang="en-US" sz="4800" dirty="0" smtClean="0">
              <a:cs typeface="B Titr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1" y="1492222"/>
            <a:ext cx="8441698" cy="5279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9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1215</Words>
  <Application>Microsoft Office PowerPoint</Application>
  <PresentationFormat>Custom</PresentationFormat>
  <Paragraphs>273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Oriel</vt:lpstr>
      <vt:lpstr>بسم الله الرحمن الرحيم </vt:lpstr>
      <vt:lpstr>آشنایی با نرم افزار spss</vt:lpstr>
      <vt:lpstr>اهداف درس</vt:lpstr>
      <vt:lpstr>SPSS</vt:lpstr>
      <vt:lpstr>  </vt:lpstr>
      <vt:lpstr>  </vt:lpstr>
      <vt:lpstr>  </vt:lpstr>
      <vt:lpstr>Slide 8</vt:lpstr>
      <vt:lpstr>پنجره ويرايشگر داده ها</vt:lpstr>
      <vt:lpstr>Slide 10</vt:lpstr>
      <vt:lpstr>Slide 11</vt:lpstr>
      <vt:lpstr>Slide 12</vt:lpstr>
      <vt:lpstr>Slide 13</vt:lpstr>
      <vt:lpstr>Slide 14</vt:lpstr>
      <vt:lpstr>Slide 15</vt:lpstr>
      <vt:lpstr>تعريف متغيرها</vt:lpstr>
      <vt:lpstr>تعريف متغيرها</vt:lpstr>
      <vt:lpstr>Slide 18</vt:lpstr>
      <vt:lpstr>Slide 19</vt:lpstr>
      <vt:lpstr>تمرین</vt:lpstr>
      <vt:lpstr>Missing</vt:lpstr>
      <vt:lpstr>Slide 22</vt:lpstr>
      <vt:lpstr>measure</vt:lpstr>
      <vt:lpstr>وارد كردن داده‌ها </vt:lpstr>
      <vt:lpstr>Slide 25</vt:lpstr>
      <vt:lpstr>Slide 26</vt:lpstr>
      <vt:lpstr>ادامه بحث</vt:lpstr>
      <vt:lpstr>مثال</vt:lpstr>
      <vt:lpstr>ذخيره كردن فايل (Save) </vt:lpstr>
      <vt:lpstr>ويرايش داده ها ابعاد مختلف دارد : </vt:lpstr>
      <vt:lpstr>انتخاب موارد (select cases)</vt:lpstr>
      <vt:lpstr>( باز سازي داده ها ) Recoding</vt:lpstr>
      <vt:lpstr>( محاسبه داده ها ) Compute</vt:lpstr>
      <vt:lpstr>سوال؟؟؟؟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دكتر كامياب</dc:creator>
  <cp:lastModifiedBy>K</cp:lastModifiedBy>
  <cp:revision>16</cp:revision>
  <dcterms:created xsi:type="dcterms:W3CDTF">2018-08-27T07:13:37Z</dcterms:created>
  <dcterms:modified xsi:type="dcterms:W3CDTF">2018-09-05T04:43:07Z</dcterms:modified>
</cp:coreProperties>
</file>